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90" r:id="rId2"/>
    <p:sldId id="276" r:id="rId3"/>
    <p:sldId id="277" r:id="rId4"/>
    <p:sldId id="278" r:id="rId5"/>
    <p:sldId id="287" r:id="rId6"/>
    <p:sldId id="279" r:id="rId7"/>
    <p:sldId id="280" r:id="rId8"/>
    <p:sldId id="281" r:id="rId9"/>
    <p:sldId id="283" r:id="rId10"/>
    <p:sldId id="282" r:id="rId11"/>
    <p:sldId id="288" r:id="rId12"/>
    <p:sldId id="284" r:id="rId13"/>
    <p:sldId id="285" r:id="rId14"/>
    <p:sldId id="289" r:id="rId15"/>
    <p:sldId id="286" r:id="rId16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99"/>
    <a:srgbClr val="55AC52"/>
    <a:srgbClr val="55AC3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7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81DD04-3016-41D7-B3DF-69B9C746847F}" type="datetimeFigureOut">
              <a:rPr lang="hu-HU"/>
              <a:pPr>
                <a:defRPr/>
              </a:pPr>
              <a:t>2016. 09. 27.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4FC2AFC-61A8-4550-8236-2207F66AB61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xmlns="" val="2246936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0208B-9DAB-4885-8E24-9FE1B2389088}" type="datetime1">
              <a:rPr lang="hu-HU"/>
              <a:pPr>
                <a:defRPr/>
              </a:pPr>
              <a:t>2016. 09. 27.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AC23A-4664-48DA-897C-639FD723C1E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xmlns="" val="60919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C8FC8-E677-4F72-983C-BF65D84E3038}" type="datetime1">
              <a:rPr lang="hu-HU"/>
              <a:pPr>
                <a:defRPr/>
              </a:pPr>
              <a:t>2016. 09. 27.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D309A-0B7F-4196-B595-05E9A56E564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xmlns="" val="389144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36027-6ABB-40C0-8461-A76669D3E450}" type="datetime1">
              <a:rPr lang="hu-HU"/>
              <a:pPr>
                <a:defRPr/>
              </a:pPr>
              <a:t>2016. 09. 27.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BB854-729A-4BA9-94D9-BFD5267B595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xmlns="" val="1932021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E95B1-808F-4C4D-897D-DEB4E8E85BFF}" type="datetime1">
              <a:rPr lang="hu-HU"/>
              <a:pPr>
                <a:defRPr/>
              </a:pPr>
              <a:t>2016. 09. 27.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72159-F315-4073-90DA-DF1AE2E29D7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xmlns="" val="1053976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26642-70A5-4E78-80F6-301D60ACB9CA}" type="datetime1">
              <a:rPr lang="hu-HU"/>
              <a:pPr>
                <a:defRPr/>
              </a:pPr>
              <a:t>2016. 09. 27.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AE988-D2A9-42B6-A9AF-5997DC41E02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xmlns="" val="1928933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FE5F6-E93D-498A-8350-2DAF01ED46BF}" type="datetime1">
              <a:rPr lang="hu-HU"/>
              <a:pPr>
                <a:defRPr/>
              </a:pPr>
              <a:t>2016. 09. 27.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421B4-D059-46EC-AB7C-2AB16CA707E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xmlns="" val="1428779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0F078-3DAA-43CB-B738-82267108BBF3}" type="datetime1">
              <a:rPr lang="hu-HU"/>
              <a:pPr>
                <a:defRPr/>
              </a:pPr>
              <a:t>2016. 09. 27.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76E43-ECCE-42E5-B209-136B336DCAA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xmlns="" val="2882580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6D3DC-2D3F-4408-A6B8-9CA619997D2B}" type="datetime1">
              <a:rPr lang="hu-HU"/>
              <a:pPr>
                <a:defRPr/>
              </a:pPr>
              <a:t>2016. 09. 27.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92C1B-0CF9-48FC-B540-BEBAB7D0C7B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xmlns="" val="931825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046F2-7BEC-42D1-A0AE-648AC73F69AE}" type="datetime1">
              <a:rPr lang="hu-HU"/>
              <a:pPr>
                <a:defRPr/>
              </a:pPr>
              <a:t>2016. 09. 27.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6951F-A54E-4538-B4E6-663F307E3D6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xmlns="" val="1303412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55633-560E-4143-96A8-3DDB269303AE}" type="datetime1">
              <a:rPr lang="hu-HU"/>
              <a:pPr>
                <a:defRPr/>
              </a:pPr>
              <a:t>2016. 09. 27.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475A1-F349-472F-A863-0D2B34B848A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xmlns="" val="1035623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E0B27-0318-415E-BBF1-9C04396A155E}" type="datetime1">
              <a:rPr lang="hu-HU"/>
              <a:pPr>
                <a:defRPr/>
              </a:pPr>
              <a:t>2016. 09. 27.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2BA4B-F77E-4AA1-9599-E0708BB9324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xmlns="" val="4027014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87440D-8B35-454F-B162-17556C09A284}" type="datetime1">
              <a:rPr lang="hu-HU"/>
              <a:pPr>
                <a:defRPr/>
              </a:pPr>
              <a:t>2016. 09. 27.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540712-037B-4DCD-B8C4-90BA5EEA7F3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ctrTitle"/>
          </p:nvPr>
        </p:nvSpPr>
        <p:spPr>
          <a:xfrm>
            <a:off x="395288" y="1518025"/>
            <a:ext cx="8208962" cy="2774575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hu-HU" sz="3800" dirty="0" smtClean="0">
                <a:latin typeface="Arial Black" panose="020B0A04020102020204" pitchFamily="34" charset="0"/>
              </a:rPr>
              <a:t/>
            </a:r>
            <a:br>
              <a:rPr lang="hu-HU" sz="3800" dirty="0" smtClean="0">
                <a:latin typeface="Arial Black" panose="020B0A04020102020204" pitchFamily="34" charset="0"/>
              </a:rPr>
            </a:br>
            <a:r>
              <a:rPr lang="en-US" sz="3200" dirty="0" smtClean="0">
                <a:latin typeface="Arial Black" panose="020B0A04020102020204" pitchFamily="34" charset="0"/>
              </a:rPr>
              <a:t>Robotics</a:t>
            </a:r>
            <a:r>
              <a:rPr lang="en-US" sz="3200" dirty="0">
                <a:latin typeface="Arial Black" panose="020B0A04020102020204" pitchFamily="34" charset="0"/>
              </a:rPr>
              <a:t>, digitalization, workplace automation: What future for manufacturing </a:t>
            </a:r>
            <a:r>
              <a:rPr lang="en-US" sz="3200" dirty="0" smtClean="0">
                <a:latin typeface="Arial Black" panose="020B0A04020102020204" pitchFamily="34" charset="0"/>
              </a:rPr>
              <a:t>in</a:t>
            </a:r>
            <a:r>
              <a:rPr lang="en-US" sz="3200" dirty="0">
                <a:latin typeface="Arial Black" panose="020B0A04020102020204" pitchFamily="34" charset="0"/>
              </a:rPr>
              <a:t/>
            </a:r>
            <a:br>
              <a:rPr lang="en-US" sz="3200" dirty="0">
                <a:latin typeface="Arial Black" panose="020B0A04020102020204" pitchFamily="34" charset="0"/>
              </a:rPr>
            </a:br>
            <a:r>
              <a:rPr lang="en-US" sz="3200" dirty="0">
                <a:latin typeface="Arial Black" panose="020B0A04020102020204" pitchFamily="34" charset="0"/>
              </a:rPr>
              <a:t>Hungary?</a:t>
            </a:r>
            <a:endParaRPr lang="en-US" altLang="hu-HU" sz="32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Alcím 2"/>
          <p:cNvSpPr>
            <a:spLocks noGrp="1"/>
          </p:cNvSpPr>
          <p:nvPr>
            <p:ph type="subTitle" idx="1"/>
          </p:nvPr>
        </p:nvSpPr>
        <p:spPr>
          <a:xfrm>
            <a:off x="1331913" y="4509120"/>
            <a:ext cx="6400800" cy="191866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hu-HU" sz="30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Andrea </a:t>
            </a:r>
            <a:r>
              <a:rPr lang="en-US" altLang="hu-HU" sz="3000" b="1" dirty="0" err="1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Szalavetz</a:t>
            </a:r>
            <a:endParaRPr lang="hu-HU" altLang="hu-HU" sz="3000" b="1" dirty="0" smtClean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bilateral Polish-Hungarian Conference</a:t>
            </a:r>
          </a:p>
          <a:p>
            <a:pPr>
              <a:defRPr/>
            </a:pPr>
            <a:r>
              <a:rPr lang="en-GB" altLang="hu-H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Warsaw, 29th September, 2016</a:t>
            </a:r>
          </a:p>
        </p:txBody>
      </p:sp>
      <p:pic>
        <p:nvPicPr>
          <p:cNvPr id="3076" name="Kép 6" descr="http://www.vki.hu/images/style/vki/vki_logo_s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38525"/>
            <a:ext cx="22320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MTA KRT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3735"/>
            <a:ext cx="2133036" cy="158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AutoShape 8" descr="data:image/jpeg;base64,/9j/4AAQSkZJRgABAQAAAQABAAD/2wCEAAkGBhQSERQUEhQWFBUUGBQZGBUYFBQXGhwYGBUXFBoYGxcYHCYfGBokGhgXHy8gJCcqLC0sHB4xNTAqNSYsLCkBCQoKDgwOGg8PGiwkHyQsLCktLCwsLCwsMC8sLC0pLCwvLDQsLCwsLSwsKSwsLCwsKSwsLCwsKSwsLCwsLCwpLP/AABEIAOEA4AMBIgACEQEDEQH/xAAcAAADAAMBAQEAAAAAAAAAAAAABAUCAwYBBwj/xABPEAACAQMCAwQFCAQIDQQDAAABAgMABBESIQUTMSJBUWEGMnGBkQcUI0JSobHwFTPB0TVTYnKSstPhFiRUVnN0goOTorTC0iVDY/EXNET/xAAZAQEBAQEBAQAAAAAAAAAAAAAAAQIDBAX/xAAtEQACAgEDAgQFBAMAAAAAAAAAAQIRIQMSMUHwBFFx0SIyYYHBExSRsaGy8f/aAAwDAQACEQMRAD8A+40UUUAUUUUAUUUUAUUUjc8WVTpXLv8AZXf4mlWB6tFxfInrMB5d/wABSfzeaX125a/ZXr7zTFvwqNOi5Pidz99WkQ0fpgt+rjd/PGB8a91XDd0ae0kn7qo14DSwT/mcx6zY9iCvf0a/8e/wFNXiuY3EZCuVYKSMgNjYkd4B3xUaHmtcTx/OH+iFs65WHdWLalbSg2blsM92dulaWSPA/wDo1/49/gK8+ZzjpMD7UFbrXikcmNDZ1DKnBAYdcoxGHGCDlc9a2m9j16Na69uxqXVv07Oc74NTJcCnMuF6qj+wkH768/TOn9ZG6eeMj41ndcRK3EMKgHmLK7E57KJpGQRtku6DBxsSfq4p/FPUGmC8R/VYH37/AArdSVxwiN99Ok+K7H7q08qeL1TzV8G2b41KQKdFJ2vFUc6T2W+y2x/vpyoUKKKKAKKKKAKKKKAKKKKAKKKKAK1XN0sa5Y4H4+ytV9fiMAY1OfVUdT/dWi14cS3Mm7T9y9y+weNWgawJZ+uYo/8Amb9w/O9ZTXMVroXScyMEXCk5Y5wC/qrnBxqIz0G+BVOkeN8LFxA8WdJYAq+2UdSHRxnvVwrD2VU1eeCGdtLKXYSIipgFSshY+YYFVx4gjPf0wMrXPE5dLtDEJRGxGnXpZ9Jw4TIxkbgBiASOqjelvRuZp0juHYiTDxyxbaFkRtEigYz2ZFbDEnIJ8RhiLhkkUsrROpSY62jfV2ZMBSyEH1SACU23ycjJrTSTpkzRO4pOsi2t0kjiKR4lcFpADFPiNVMeQFYyNEMkZALDbNXrLh8cKlYkVFLMxCgAamOWOB3k71pHB4zEsbjUq74yQCc6iSoOD2t8dKbiiCjCgKB3AYHj0qSlapBIzrj+M2by3HEI4w2ZrGBFbDKpdWvMpzMYVtLr37aga7CikZbe/uVqyGtms0kDapvoHMiq0YRQeVJDpYlAT2ZW2BPQHp1S4DBGbJIJnKTuA1wAcSc8kPKx6nGvOG6adODjBrqaKb8UTacnzkcXl6zOUTVHHy5JBlLfUGwEIyxnMqjrkBKb4dxK5LtGRFLyIoBK5Yx/4wya5FGAwAClGxgeuN6qX3B45UCMCAHSTskr20cOpIGzdpQcMCDjcGpt5wSRbWaKNtbTu5eQtofRK+HKlRgusZKr6vqrvtmt7oslND1jx6GSGGXWEE8aSIrsqsVZQ3QnqAwzjNUGbAz4Vz1oYrVrmSU4dm2GCWMSIBFHEo3dcZwq57bP3k1jFfSw2lvFpAu5lCpEe0IzjLF8HeOJSMnIzgKDlhWXC3jv/hd3mWZbeOdQdmB6MpH3EUrrkg9bMkfj9Zfb4ijhiwWwW3Eqcw5YhnQSSOxLPIVGMszEscDG9Vay8eheTXBcK41KcitlTbjh7IeZBsfrJ3N+40zZXyyDbYjqp6g1KAzRRRUKFFFFAFFFFAFKX99ywABqdtlXxP7q2Xl0I0LN3dB4nwpbh1ocmWT126D7I8Kq8yGdhYaSXc6pG6nw8hW+6uhGpJBJ7lGMsSQoAyQN2IGSQN9yK8u7rRpAGWdtKAnGW0s257gFVj7u+ufuLFrks5QQ3Nu4McwkLxtg6uWWwG5Z0gOmkYO4ywDVpK8sjdHQ2k5dFYo0ZYAlG06lJ7jpJGR5E1upPhXEDNGHMbR5A7LYznvxg7jPRuh6jbBLlZfJUJ2fC0ieV0zqmbW+WJBbSqZC+qvZVRsBnG+TvTlJ3nE1Q6RlnPRRuff4UuLOWXeVtC/YX9pq85YGLjisabFsnwG5+6tI4jI3qQnHix0/dTdtYpH6qgeff8a31MAncu4bqyJ7AT+Ne/MJf48/0FqhRSxRONlMOk2fao/ZXnMuF6qj+wkH76pUUsUThxkDaRGj8yMj4inYbhXGVYH2GsyuetIz8HQnKZjbxXb7qYA/Uy34Ny5pJQxcuiqusltAXcKp+ySSxz2icZJAUL588ki/WjWv8Yv7RVGGYMMqQQe8VcocnK6kgtDBChluphhlI7bTOuGlnYDsKDkljtgAJnsirc3GQrrEiPO4HbEfL7AHe5d1C5OwXqd9sAkbuL2hliKjPVCQDp1BXVyme4MAVPkahcNsC01wkRngiyjq4QIdUmoywqJYzlQVWTWM4MrgMNxXRVJWzGVhHTQTB1DL0YAju6+R6UnfWJzzItpB8GHgaTgkhtHjt4y7GQj6PU8jIujSHOclI8puxwCzE5JJzR4fzdJ5/L1a5McvVjl6zy86t9WjTnuznG1c2qybWT2xvRIuehGzL3g0zU3iFsUbnR9R6y/aX99O21wHUMvQ/nFRg20UUVChRRU/i85wI09aQ49g7zVWQaoRz5dZ/VxnCjxbx/PlW/jN3JHFrhj5rgr9FkKXBOCFY7KcHOTttvjOQ1bwBFCjoBUS4vudcPAJZLd1QGPsqus6mDsvMUiVVwoIHTVk9VNaWWZfB5NLHeWrYlZHjOWZQUkhlTtbod1wD6p9ZD1IbJesbKTCc4xYjGAsaMqltOkthidIwThd8Z6mp9rw8yzH51B9LGq5uIndI5VJYKjKGDMPWJifWq6hu2c10VWTrCCV5Cpk960jGOHu9aTuHkPE0Xc7SuYozgD138PIedPW9uqKFUYA/OaxwU12fD1jG25PVj1NM0UVChRRRQBRRRQBRRRQBRRRQARUybh7RnXBt4x9x9ngap0VUwLWV8sgyNiOqnqDXt/acyNl1FCR2XXGpW7mGQRkHfcEeIIrRfWJzzItnHUdzDwNb7G9Ei5Gx6Ed4PhT6ohG+ZPDy4bURxyShpJZn1SklOWhJyweWQ6gAzHYDfuBd4fdssxgkmSZwmvZQrqMhe2oJHaJOk4GdLdcZp6e1ViCc5XoQSCM9Rkdx226bDwrnZLoxxCW6uEjWQqJGGiIxuG2QOT2lDfRkNknOdhkVtfEZ4OoqUPoJf8A45D7lb9357qc4dcF4kY57QByQVz56TuueuD0zWV5aiRCp7+h8D3GscYNG+ikeE3JZNLeuh0t7uhp6oUKmcPHMleU9B2U9g6n8+Jrfxa40RNjqeyPadv30tdoIoEjL8sMUjMgOkgucbN3MzEKD4sK0kRjPFLvlqvaCa3RNZxhSxwOu2ScIP5TL16VMFlzY+Xctz0eTETlQjjCEhw0eMNqViroFIGD51Wk4ejRGJxzEYEMr9vUD1B1daQ4HwiOMDSJMxll0vPLMEPgnMY7YOx66SBt0qppL6kayUbG1McaIXaQqAC7nLMe9jjbJO+BsO7ArRxO7KgInrvsPLxNOs2Bk9BU3ha8xmmbvyE8lH5/Gp9SjdlZiNAo958T40xRRWShRRRQBRRUXivpXFC3LUGaU9IoxqOfMjp+PlUbS5Omnpy1HUFZK9MOLytKLSBmjymuWRdmCklVRT9UsQxJ7gPOuZPosqNrAcPueaskgkye/XnJPtqyplW9E18iwx3CIikNkI8ZYqjnoCwdsHPUYrtDDGq5OkADcnGMeOTXDbvbbPsfuH4SMYQ6rLXV9c9aeDk+Eemxj1Q3IkkkTSVdEzrjYdlmA2DAgqfEjPfVEentsPX5sf8AOib9max9GyJrm4uYwBCVjhiYfXEZdncfydTkA9+M10bICMEZHnW4bq5PJ4h6EdSnB9Lp1ms4p16dBaw4tFOMxSK/jg7j2jqPfTdQeJ+iETnXD9BMN1kj7O/mo2IrL0c4y8heG4AWeH1sdGXucfd8R44rab4Z55aUZRc9J4XKfK913RcooorR5gqXfIYn5yjY7SAeH2vbVSsXQEEHcHY1UwCOCARuDuDUO5ht7e5MphZ5rjo6QGR+wFXTqVCUXGn1mC58O9zhblGaFvq7qfFTVBowSCeo6e8Yqp0yPJJF/dSY0WyxKc5M8q6h4ERw6w2fAupqhw6B0iRZHDuqqGcKVDEDGdJJxn2mt6uDnB6bHyOM/gRWq5uljXLHAyB1A6kDv9tG7wkBG6+inV/qydlvb3H8+FVKV4nba4mHfjI9o3r3h1xrjVu/G/tGxqdALX/bmiTuGXPu6ffTt1apIjJIodHBVlYAggjBBB6ik7XtXErfZCqPxNUaMEG39HJYjiG8mEfdHKEnCjwV3HM/pM1VrGz5SBdTOdyztjUzE5LHAA9wAA2AAAAreTXtVyb5CSRP4zIdAReshC+7vp2GIKoUdAAKQPbuvKNfvb+41SqMBRRRUKFa7i4WNSzkKqjJJOABXl1dLGjO5CqoySfCuWtrZ+IuJZgUtVOY4uhkx9dvL8+Zy3WEd9LS3Jyk6iuX+F9TI309+SsBMFt0MxGHfxCDuHn/APVXOEcChtlxEuCerHdj7T+zpTyIAAAAANgBsAPCsqKPVl1NdyWyCqPl7vq+0arm2WRSkih1YYKsAQR4EHrUVfQSzGPoiVByI2lmaP8A4TOUx5YxV+ijinyjENbU01UJNejoxRAAAAABsANgB4YrKiitHIK5vjkJjvbWdfrExv5qdxn35rpKUv4AxTPc4PwzWZK0dtCeyV/Rr+UN0UUVo4hRRRQEziw0Mko+ocN/NP5++qQNaryHXGy+IPx7vvrTwibVCh7wMH3bVehCRxzh8Ak13MsqLIyhVW5niUuEOQViZdRKp356UpBY8OeYRpb5mdWxMbWUsoA9bnyJgEEgDtZyRV3jl28UYeNY2Ksv62QxoA2VyZArFeo30nrjbORDg9KI5JoVlubIOr7Qwz852ZlaPGSFIUask6e7urtHc44v+fwYdWdbU3hXZeWP7LZHsaqVTm7N0P5aEe8HP4VxRsx4YdpmAyS7YHjjoKlcUnacxpccOlkiBywY2sse6kAlDLlipPQr4kbgVY4IPoz5s/417dzPzokR0QHUzBlLM4GAVQ6hpxkEnDd23fW06ZHwSeExWgnRIYJIHRWcDkSxR4AEZwSojY9sbKSR7K6Wk0uPpymoN2NeNspvpGcfVbcjPerbnoHKzJ2VE7he7zN4vj3LVGp3Ah9CD4lvxqjUfIQUUVz3pbfthLaE/S3B05+yn1m+H7fCst0rOulpvUmorvzf2E2/9RuCP/5IG38JZB3eaj89dusVQBgbAdBS3DeHpBEsSDCqMe095PmTvTVSKrk6a+qpvbH5Vx7+rEbvjlvE2mWeKNsA6XlRTg9DhjnGxrT/AIU2f+VW/wDx4v8Ayr418tH8J/7iL+tJTvCfkjSewS6+c8svFzMNGNA2zgtqBxt1r6K8NpqEZzlV/Q+Y9ae9xiuD7Pb3aSDMbq48VYMPiK21+b/k14nJDxG3MZIEroki/aRtiGHfpzq8iPbX6E4zxNbe3lncErFG7kDqdKlsDzOMVx8R4d6U1FO7OulqrUjZlxDikUC655Y4l+1I6oPixApKz9L7KZwkV3bu56Ks0ZY+wA5NfAIEueLXyhm1Syk7nOiNANRAH1UUDoOpx1JzXQek/wAjtxbRB4n+d7qrIkLBhqOMhQzalz16Y69M49P7TTjUZzqT774OK8RKSbjG0fdqn3/FYInUTTRRnBIV5EQnuyAxGR1rnvky+fLbNFfRuvLI5TuyMzIR6pwxbKkdWA2IG+DSPyifJ3NxGeOSOSNAkekh9WSdRbuHTevItOK1Nk5Y80ehzlt3RWfI6v8Awps/8qt/+PF/5UH0qs/8rt/+PF/5V+dvSn0bexuDBIyuwVWyucYbPj7K6XhPyO3F1bRzJNCqzRq4DB8gMuQDgedex+E0oxUnPDPNHxGpJuKjwfd1bIyNwe+p3+Elrq0/OYNWdOnnR51ZxjGrOc7Yp62j0oqnqFA+AxX5oQf+pj/XB/1Nebw+gtW7fB21tV6dfU/TdTuD7c1fsyN8DVGp1l/+xP8A7v8Aq15kdjfxQ4hc8vmlQWEe2WK9oKM7ZJAxnbNTpjcSBVW3SNdSks0w1IAc6lWNWDN3Y1AeeOta5LaG0etpOn+djb765FpuHjIjl13fcFlZrvWTqAKE617RGVYBANiAu1bgr6GZHZ1O4ltLA38oj4iqC5wM9e+kOMf+1/pU/bWFyaYcE/V/7T/jWq/hSeXkTQo8YQSBnIJ1hyAEQjqo3LAgjUvjWzg+3MXwkalvSHh8DFJrqTlxRA51TyRR6iVCs2l1Ukbgas+tWl8xHwOcOsIYC0cMax5w7aVA1E9nJPVj2cZPlT1c3wR7QXOLWIKXjZmlSJlV8MuNUpQLIRnbDEjLbb5rpKklTKidwE/RY7wzA/HNUancM2kmXwbV/SFUaj5CPCa5j0YX5xPPeN0J5cXki9SPaf21X9I5StpORsRG+P6JrX6KxBbOAD+LU+9hqP3k1zeZHsh8GhKS5b2/bl/gq0UUVs8h8G+Wj+E/9xF/WkqNxf0UuIrG3umfmQTBcKCx5ZOSoZTsBtsR37d4z3nylfJ/eXl7zoEVk5Ua5MiqcqXJ2PtFdhwv0W1cKjsrkAHkhHwQdLDcMp6ZVsMD4gV9ZeJWnpwp+p4HoOc5N/Y+e/Ivb2bXDFw5u0UlNRUx6d1ZowBkPggHVnY7fWx9I9P4S3DLwLueS5wPBRqP3A18s4T8mXFLW4jniSMtC+oHmqAwGQRvuAykr44avuAGV3HUbg4PUdD3GuHipR/VU4uztoJ/p7ZKj4H8j90qcTQMccyOVF/nEBgPgpr7R6U+k0VhbmeUFgGVQi6dTFjjChiASBluvRTXyz0n+Rq4jlZ7HEkedSR6wkiHOQqlsKwB6HIIGOpGTK//AB3xi5YLMkpx0e4uldV9n0jsPcK9GpDS15LU3quq6nHTeppRcNtvofY/Rn0ztr8P83diY9OtWRlK6s4zkYOdJ6E9DVyud9B/Q9OHW/LDa5HOqR8Yy2MYA7lA2A9p6muir5mpt3PZwe2N18XJ8D+WT+E2/wBFF/3V9d9Af4Msv9Xh/qCuG+Ub5Pby8vmmgRShSNcmRVOVznY+2voXonw94LG2hkADxRRowByNSqAcHvr1684vQhFPJw0otakm1yVq/MqfwmP9cH/U1+mq+Ir8lt/89E3LTR84En61c6Odr6eOnup4KcYbtzrBPEQlLbS6n26p1kf8YnP+j+5cVRqdwbfmN9qRvgK8KPSPyMQCQMkA4Gwz5b7VzT8Tu5ldVFvZyaTpE2uV8AbkqNC7E+srSKPPpVzikpWI6W0ElF17dnW6pqGrbIzkZ2z3GpRtpAnKnZblBLH25FUOUfSFP0YCa1k3yFGwHfvW4effsZkdAKn8Y/8Aa/0qftqhU7ie8kA/l5+ArC5NMLLszzL46WHw3/GtvE4WIVkVXeNtSqx0gnSyY1YOk4Y74rTddi4jbucFD+Ip261aG0etpbT/ADsHHXzqglRWlwJY1xFyIyWD6nMvqMojCadIA1Y5mo5Axpyci1XIfPIYxJFFznkcKUUid5OcdY1MzgmPHZ3YhQPLauuFWaJFk5+xdA90i494/uxVKkOMxEpqX1oyGHu6/nypuCYOoYdCAayymu/tuZFJGfrqy/EEVI9CbzVaqjbPCTG694Knb7vwNX65zi3B5YpjdWmC5H0sJ2EgHePBvz4g4eHZ69FxnB6UnV5T6Wvf2Ojorn7P02gY6ZdVvIOqSAj/AJumPbiqsfF4WGRNGfY6/vqqSZznoakPmiz556cvG94w/TL2RRUVoFE5AONersSKMlXXu8KgcpP85Jf6N1/b10npZPm7cx8Htr4EIfnDGHUx0gYOpCTgADr3VKHMPT0atT74f7Kvq6cvgWf8w/OTwz03bv8ApiHKT/OSX+jdf29HKT/OSX+jdf29UeVL/mzbfGD+yrqPRj0Zt54S91wi1tXDlRHyoXyoCkNnQOpJGPKtS1dqtv8A0Zlad9v3OY4L6Ly3ZcW3H55THpLYFxtqzjrcDrpPwrq/Rb0KubWfmzcRmuk0MvKcS6ckqQ3amYZGD3d9dDwzgNvbavm8EUOvGrlxomcZxnSBnGT8TT9eLU8RKVpcei9jrHTSz7hRRRXmOoUUUUAUUUUBovp9EbN4A/HoPvrXwqHTEg78ZPv3/bS/FDreOEd51N/NFU6vQhN45p0KGhafLDTGvL3IBO/MYJjSG6n78VEtLixtmT/FjZuWUBGiMSBnOnZkzAzYz6rE/Gm7u8ka5cQvbSMgQC3eUq+pdTF9aaygIfTgx/V64NMScUKhpLmF4kj0KoA5upnOgsojySvaVd1BHaJGN66q0q/Pf9GGWqnS9q6QfYRj8dqoKuBgbAd1TuHdqWZ+7IUf7PX9lckbNnGYSYiR1Qhh7v7qat5g6Kw7wDWZGam8JbQzwn6pyv8ANP5++nQCnpDeuiXA5qx5jRYsdl9cjGPIYkhm1FQoA2PjkU9w/CySRLrKoIyGbmMMtqBUSPnVgKpIycaq3cSbTG0mhXaNWZQcDtBT9bB0+2pVzfPBF9PKpmUro0jQsrOcLEqMW6t2OpIGDnetrKoy8MvEVM4ceVI0J6bsh8j1H586eF0vM5eRr0htPfpyVz8R+FaOJ2ZdQV2dN1P7KwjQ7RS1heiRc9CNmHgaZqFNF1ZRyDEiK48GUN+NT/8ABO1znkIPYCPuBqvRUpM6R1ZxVRk19xSDhUSerGo9wpoLjpXtFUy5OXLCiiihkKKKKAKKKKAKKKKAKwllCqWOwAyazqVdNz5OWvqKcufE/Z/P7KqQM+Exli0zdX6DwUdKY4lJiNhrCM4KIx+2wwv30yq4GB3VG45JvpltTcW+ntEKkhBIYEmE7sunbsgt2umN6qyyPCEZbiGVBAbWWOZP1a/NpAsbgdlkuAnKAH2g3l12rpxXOcCgQzE208pgVd4WLMiuS22ZBrQgY+j1ALgdkZFdJWp1dIkTRfXGiNm8Bt7eg++tfCrfREoPU7n2nel+I/SSpF3DtP7B0H58qp1joUKm8VjKlZl6psw8VNUq8ZQRg7g0Top5G4YAjcEZFc3dRpHdqlrZxSTrGGaR25SxROzKArhHILFGwirjsnJG2aVg5icwt0O8Z8vCtnF+HPIp5MhhkOFMgAJ0ahqABBGrGdLEHSTnBGQdRwzLyc3bXsplnESq17K+lz60dtCmREJGwNRKkyCMbs0h3C9odkmcDOM4GcdM9+PKluGcLjt4xHEulRk9SSWO7MzHdmJ3LEkk1vnzpOkhT3EjIHmQCM/EUnJN4CVCV7asrc2Lr9ZftD99NWl2si6l947wfA1L4F6QCUAEkqzMsM5AVZ9K6iyAHybfYMFLL2aaurBlbmQ7N3r3N/fRqsMqfkUaKTsuJLJsey46oevu8acrBQooooAooooAooooAooooAorx3AGScAd9TJLxpjph2X60n7F86qQM7y8Zm5UXrfWbuUfvpu0tBGoVfefE+NeWlmsa6V957yfE1hccRRG0s2GKllXvYAhTpHViCyjA+0vjTnCIb+aNWnO+M48thn76zrmpZ7lCJJLUNIpbtwOsgaPc8txIEfyGkNhgD0yK6GCcOoZehGehB94O4PkelVxoidmytc8wRSx6AZrZUq6PPlEY9RN3Pie5fz+yojRs4RCcNK3rSHPsXuH58qo0AUUbsBRRRUArxCy5i46MN1Pgax4dfawVbZ12Yft9lOUjxCyJIkj2kX/AJh4GqvIg9XP8The6kaCQGK2jAMuSMzA5wgIO0OAdWcFvVxjVmvY3wkHgw2ZT1BrO8tEljeORQyOpVlPQqRgg+0VYvaw1ZKm4sqSS9lAlrGrnc6uU6kl1UDGkcsgd5KsNsb0LviGhdSo0vaRSqaSRqIBJBIwFB1Hvx3VPurcRSLcTyAJFFKjNpIyrFH1yEHSAoj64xlj6ucGa08ozOqgXV3pjt42BISJMuplHsLO/Q9pUByFJ3tT4775M20dHecPSTqMEdGGxHvpXmTResOaniPWHtHfW234oNUiSYRolR37WV0Prw2ogfYfIOMY8CCW4LhXGUZWHipBHxFYyuTXJotuKRv0bB8DsabpEpDOXHZZozpfHrK2A2D3g4IPsIPQ1r/RBX9XK6+WdQ+FSkClRU7lXC9HR/aMfhXvMuPsx/E0oFCip5a4PdGPeTXnzKZvWmx5Ko/GlAfklCjLEAeJOKQk4yCcRKZD5bD3mvY+CR5y2pz4sSaeSMAYAAHgBimATl4a8hzO2R3RrsPf41RRABgDAHcKyzUn9OcxtNqEmKsBJlygVcoSR2TqYq2pe4gdelXLGEMcSgDFG7TSRksiCRkycFO0AcMo1b5BA2PXFS+RHfLzAOVdW5KgkZeCXGWGNsqwIzjAkQrvgg1oSG5iDO0VozwhvpjNJrkOPrfQ/RahpOMuBkAAgCqr8HEk6T9qM6NLhTguM6lSTHUIckY3yzDIBYNv5epnky4ZdzPjmxGIqrBxqRlL6gAYyDkpgMckKcMuRnIDPD7PlIFLtIcsS7acksxY+qABue4UzSl/f8sAAanb1V/PdWLvg1RhxK8IwibyP08h4mt1jZiNAo3PUnxPjWrh9joyznVI3U/sHlTtR+QCiiioUKKKKAKKKKAQveHknmRnTIPg3kazsuIh+yw0uOqn8R4inKVveHrJv0YdGHUVb8yDVTRwhY5GmjXL8vQqFsKo1aiE2PL1HGcDB0p4Vil+8R0zjI7pB099Uo5AwyCCD3imUOTjbpWWPQ0byys8NzdlU1EdrWiqARzFUwrHpXU2hehLDLN1cYPzwMHkl5cVtDHK+hpAJlGvABb9Y7PlToWIHGUzXSTWYY6gSrYxqXGcdcHIIYbnqDjJpG39Ho43SRNWqMTYBdtJaZ+Y7kbgOWydQGe0w6HFdd6699/0Z2inCZhaI0UxGpEaeSUMX1ZYmSRuyCuWyQMYAGBsuBeSQEAjoQCPYfKuTvOFuLeRrgASXU0YuCAZFWASaeUP/i5eVJIG8juQuSA9b3KXF80ikMlrFpDgggyTYdvPKxohyNsSnw2Sjee+7CdYOgorkrnirm1e6h5uZ9HzbmONIaXRFD9EuwjZirkHL9s5xjC9bXOUWjSdiMPF0eN3TUwjLqw0Mp1IcMAHAzimGulVNbkIMAnUVGM+Jzj76k+jz/S30Z6Jc7eyS2gl/rO1KR26rd2crBfpbeSNidiZVEbx+0hPnG53AJx1Na2q674szbKHEr2NXglMkoXIUBD9E5nKxoXOMHtFdO/Vu/NaTx1pNaoOTLFLCrpIoZuXJIqhwFbThgW0sCwBBBGQyhO3gD297bDWNMs4RgpYgykTqybYwkkhXwUoQcYp2bhTXKwSyK1vPGY26oxwGSSSJtJKsjFcdeoVhuK1SXIyKrruefGC0c8UrLzNbAIM64SEyOYGjKEqey2WBO2KZuIzz4ri3XUZFCSLjAeIZZHL42KMxxvurvsTjFK44TFI2t41ZsaS2Nyu50n7S5J7J23NNAVly8goiycOj5nNMac0qql8AnC5IAYjOAWb401WEsoUZYgAd5qa14820I0p3yH/ALR+fdWMs0b73iOk6EGuQ9B4eZr2x4fpJdzqkbq3h5DyrZZ2Cxjs9T1Y9TTNL8gFFFFQoUUUUAUUUUAUUUUAUUUUB4ygjBGQe41OfhRQ6oG0H7J3U/uqlRVsE1eLFNpkKfyhutPQ3CuMqwPsNZsudjvSM3BoycrlD4qcfdTBB+sRGASQBk9Tjc48TU/5tOnqyBx4MN/iK9+fTL60JPmrA/dSgeT8Bjbl4LoI2DKFdgoIVlA0HK4wxwMbHBGCBVKp36aUeski+1a9/TsXif6Lfuqu2MHsnCBzWkR3jMgUOFK4bTsDhlOGxtkYyMZ6DDC2SDT2V7AwpIyQNuhO46Clv07F4k/7LV5+mQfVjkb/AGaZGCjRU757M3qw482YfhXnzSd/XkCDwQftqULHZ7lUGWYD2mkTxRn2hQt/LbZf762w8HjU5ILnxY5/up0CmATouE6jqmbmHw6KPd31RAx0r2illCiiioAooooAooooAooooAooooAooooAooooAooooAooooAooooAooooAooooAooooAooooAooooAooooAoooo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</p:spTree>
    <p:extLst>
      <p:ext uri="{BB962C8B-B14F-4D97-AF65-F5344CB8AC3E}">
        <p14:creationId xmlns:p14="http://schemas.microsoft.com/office/powerpoint/2010/main" xmlns="" val="3650540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747"/>
    </mc:Choice>
    <mc:Fallback>
      <p:transition spd="slow" advTm="2074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sz="2400" dirty="0" smtClean="0">
                <a:latin typeface="Arial Black" panose="020B0A04020102020204" pitchFamily="34" charset="0"/>
              </a:rPr>
              <a:t>Automation of knowledge work </a:t>
            </a:r>
            <a:r>
              <a:rPr lang="en-GB" sz="2400" dirty="0" smtClean="0">
                <a:latin typeface="Arial Black" panose="020B0A04020102020204" pitchFamily="34" charset="0"/>
              </a:rPr>
              <a:t>performed in local shared services centres</a:t>
            </a:r>
            <a:endParaRPr lang="en-GB" sz="2400" dirty="0">
              <a:latin typeface="Arial Black" panose="020B0A040201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Artificial intelligence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accounting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order processing, payroll management, operational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procurement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CRM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72159-F315-4073-90DA-DF1AE2E29D73}" type="slidenum">
              <a:rPr lang="hu-HU" altLang="hu-HU" smtClean="0"/>
              <a:pPr>
                <a:defRPr/>
              </a:pPr>
              <a:t>10</a:t>
            </a:fld>
            <a:endParaRPr lang="hu-HU" alt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" y="2348184"/>
            <a:ext cx="4909894" cy="284257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0287" y="2495665"/>
            <a:ext cx="4342233" cy="330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9827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en-GB" sz="3200" dirty="0" smtClean="0">
                <a:latin typeface="Arial Black" panose="020B0A04020102020204" pitchFamily="34" charset="0"/>
              </a:rPr>
              <a:t>Not only </a:t>
            </a:r>
            <a:r>
              <a:rPr lang="en-GB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</a:t>
            </a:r>
            <a:r>
              <a:rPr lang="en-GB" sz="3200" dirty="0" smtClean="0">
                <a:latin typeface="Arial Black" panose="020B0A04020102020204" pitchFamily="34" charset="0"/>
              </a:rPr>
              <a:t> from SWOT → also </a:t>
            </a:r>
            <a:r>
              <a:rPr lang="en-GB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  <a:endParaRPr lang="en-GB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99558"/>
          </a:xfrm>
        </p:spPr>
        <p:txBody>
          <a:bodyPr/>
          <a:lstStyle/>
          <a:p>
            <a:endParaRPr lang="hu-HU" dirty="0" smtClean="0"/>
          </a:p>
          <a:p>
            <a:r>
              <a:rPr lang="en-GB" dirty="0" smtClean="0"/>
              <a:t>Compatibility with legacy systems</a:t>
            </a:r>
          </a:p>
          <a:p>
            <a:r>
              <a:rPr lang="en-GB" dirty="0" smtClean="0"/>
              <a:t>The deployment, operation and maintenance of advanced </a:t>
            </a:r>
            <a:r>
              <a:rPr lang="en-GB" dirty="0"/>
              <a:t>manufacturing solutions </a:t>
            </a:r>
            <a:r>
              <a:rPr lang="en-GB" dirty="0" smtClean="0"/>
              <a:t>require </a:t>
            </a:r>
            <a:r>
              <a:rPr lang="en-GB" dirty="0"/>
              <a:t>substantial development of subsidiary-level engineering </a:t>
            </a:r>
            <a:r>
              <a:rPr lang="en-GB" dirty="0" smtClean="0"/>
              <a:t>capabilities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72159-F315-4073-90DA-DF1AE2E29D73}" type="slidenum">
              <a:rPr lang="hu-HU" altLang="hu-HU" smtClean="0"/>
              <a:pPr>
                <a:defRPr/>
              </a:pPr>
              <a:t>11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xmlns="" val="1055550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US" sz="2800" dirty="0" smtClean="0">
                <a:latin typeface="Arial Black" panose="020B0A04020102020204" pitchFamily="34" charset="0"/>
              </a:rPr>
              <a:t>Interview results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Industry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4.0. →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Gradual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evolutionary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journey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showcase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‘factory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of the future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MNCs apply global corporate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Why did MNCs invest? 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Factory economy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digitising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shop-floor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making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factories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easier than transition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platform competition, entry in new industries, business model innovation, innovative digital services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provision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solution of specific challenges: shop-floor technological problems, overview of complex processes, customer requirements, + quest for operational excellence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!!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labour shortage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!!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72159-F315-4073-90DA-DF1AE2E29D73}" type="slidenum">
              <a:rPr lang="hu-HU" altLang="hu-HU" smtClean="0"/>
              <a:pPr>
                <a:defRPr/>
              </a:pPr>
              <a:t>12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xmlns="" val="2221752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en-US" sz="2800" dirty="0">
                <a:latin typeface="Arial Black" panose="020B0A04020102020204" pitchFamily="34" charset="0"/>
              </a:rPr>
              <a:t>Interview </a:t>
            </a:r>
            <a:r>
              <a:rPr lang="en-US" sz="2800" dirty="0" smtClean="0">
                <a:latin typeface="Arial Black" panose="020B0A04020102020204" pitchFamily="34" charset="0"/>
              </a:rPr>
              <a:t>results</a:t>
            </a:r>
            <a:r>
              <a:rPr lang="hu-HU" sz="2800" dirty="0" smtClean="0">
                <a:latin typeface="Arial Black" panose="020B0A04020102020204" pitchFamily="34" charset="0"/>
              </a:rPr>
              <a:t> (cont.)</a:t>
            </a:r>
            <a:endParaRPr lang="en-GB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59598"/>
          </a:xfrm>
        </p:spPr>
        <p:txBody>
          <a:bodyPr/>
          <a:lstStyle/>
          <a:p>
            <a:r>
              <a:rPr lang="en-GB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Instead of relocating / reshoring production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(so far) MNC owners have upgraded their existing production facilities 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Job losses BUT demand has grown for both skilled operators and highly skilled  engineers </a:t>
            </a:r>
          </a:p>
          <a:p>
            <a:r>
              <a:rPr lang="en-GB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Instead of reshoring (centralising) knowledge-intensive activities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MNC owners would like to assign additional knowledge work to their subsidiaries → e.g. programming of industrial robots; process development, experimental analysis, measurement and testing, modelling and simulation of manufacturing processes</a:t>
            </a:r>
          </a:p>
          <a:p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 shortage!!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72159-F315-4073-90DA-DF1AE2E29D73}" type="slidenum">
              <a:rPr lang="hu-HU" altLang="hu-HU" smtClean="0"/>
              <a:pPr>
                <a:defRPr/>
              </a:pPr>
              <a:t>13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xmlns="" val="630742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Policy implication</a:t>
            </a:r>
            <a:endParaRPr lang="en-GB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Immediate action is needed to reform factory economies’ education system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Delays may eventually hinder technology adoption, and will indeed lead to the relocation of activities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it is not technological progress per se that hits factory economies: it is the rigidity of their labour market and of their education system that makes them a loser of the digital transformation of manufacturing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GB" sz="2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72159-F315-4073-90DA-DF1AE2E29D73}" type="slidenum">
              <a:rPr lang="hu-HU" altLang="hu-HU" smtClean="0"/>
              <a:pPr>
                <a:defRPr/>
              </a:pPr>
              <a:t>14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xmlns="" val="2284993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6951F-A54E-4538-B4E6-663F307E3D68}" type="slidenum">
              <a:rPr lang="hu-HU" altLang="hu-HU" smtClean="0"/>
              <a:pPr>
                <a:defRPr/>
              </a:pPr>
              <a:t>15</a:t>
            </a:fld>
            <a:endParaRPr lang="hu-HU" alt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76672"/>
            <a:ext cx="8784975" cy="58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5875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US" sz="2000" dirty="0">
                <a:latin typeface="Arial Black" panose="020B0A04020102020204" pitchFamily="34" charset="0"/>
              </a:rPr>
              <a:t>Motivation: contribute to the debate about the impact of new technologies</a:t>
            </a:r>
            <a:endParaRPr lang="en-GB" sz="20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034" y="1052736"/>
            <a:ext cx="7017932" cy="1867346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72159-F315-4073-90DA-DF1AE2E29D73}" type="slidenum">
              <a:rPr lang="hu-HU" altLang="hu-HU" smtClean="0"/>
              <a:pPr>
                <a:defRPr/>
              </a:pPr>
              <a:t>2</a:t>
            </a:fld>
            <a:endParaRPr lang="hu-HU" alt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992090"/>
            <a:ext cx="6120680" cy="386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2934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US" sz="2400" dirty="0" smtClean="0">
                <a:latin typeface="Arial Black" panose="020B0A04020102020204" pitchFamily="34" charset="0"/>
              </a:rPr>
              <a:t>Reshoring to advanced economies?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2939" y="1268760"/>
            <a:ext cx="6718121" cy="4857403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72159-F315-4073-90DA-DF1AE2E29D73}" type="slidenum">
              <a:rPr lang="hu-HU" altLang="hu-HU" smtClean="0"/>
              <a:pPr>
                <a:defRPr/>
              </a:pPr>
              <a:t>3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xmlns="" val="4083315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US" sz="2400" dirty="0" smtClean="0">
                <a:latin typeface="Arial Black" panose="020B0A04020102020204" pitchFamily="34" charset="0"/>
              </a:rPr>
              <a:t>Investigation methods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Conceptual analysis based on overview of science and engineering and business literature on the attributes of individual technologies </a:t>
            </a: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e.g. Journal of Mechanical, Industrial Science and Engineering; IFAC Papers, CIRP Annals-Manufacturing Technology;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CIRP Journal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Manufacturing Technology; Robotics and Computer-Integrated Manufacturing; Virtual and Augmented reality applications in manufacturing – Springer;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etc.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Interviews with MNC subsidiaries and research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institutions specialised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industry 4.0 solutions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8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+2 interviews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72159-F315-4073-90DA-DF1AE2E29D73}" type="slidenum">
              <a:rPr lang="hu-HU" altLang="hu-HU" smtClean="0"/>
              <a:pPr>
                <a:defRPr/>
              </a:pPr>
              <a:t>4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xmlns="" val="3046020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GB" sz="3200" b="1" dirty="0" smtClean="0">
                <a:latin typeface="Arial Black" panose="020B0A04020102020204" pitchFamily="34" charset="0"/>
              </a:rPr>
              <a:t>What does the literature tell us?</a:t>
            </a:r>
            <a:endParaRPr lang="en-GB" sz="3200" b="1" dirty="0">
              <a:latin typeface="Arial Black" panose="020B0A040201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Evolutionary view of economic change </a:t>
            </a:r>
          </a:p>
          <a:p>
            <a:pPr marL="0" indent="0" algn="ctr"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(Nelson and Winter, 1982) </a:t>
            </a:r>
          </a:p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Technological change induces </a:t>
            </a:r>
            <a:r>
              <a:rPr lang="en-GB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retention</a:t>
            </a:r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reconfiguration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mechanisms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also within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GVCs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New manufacturing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technologies →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GVC orchestrators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strategic locational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decisions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Both"/>
            </a:pPr>
            <a:r>
              <a:rPr lang="en-GB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  <a:r>
              <a:rPr lang="hu-H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and upgrade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existing manufacturing facilities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installing industry 4.0 technologies (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retention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Both"/>
            </a:pPr>
            <a:r>
              <a:rPr lang="hu-H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onsolidate</a:t>
            </a:r>
            <a:r>
              <a:rPr lang="en-GB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and concentrate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manufacturing activities in a (couple of) specific location(s) (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Both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shore part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the activities, establish new facilities, and/or outsource certain tasks (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reconfiguration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72159-F315-4073-90DA-DF1AE2E29D73}" type="slidenum">
              <a:rPr lang="hu-HU" altLang="hu-HU" smtClean="0"/>
              <a:pPr>
                <a:defRPr/>
              </a:pPr>
              <a:t>5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xmlns="" val="1228812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US" sz="2400" dirty="0" smtClean="0">
                <a:latin typeface="Arial Black" panose="020B0A04020102020204" pitchFamily="34" charset="0"/>
              </a:rPr>
              <a:t>Conceptual analysis</a:t>
            </a:r>
            <a:r>
              <a:rPr lang="hu-HU" sz="2400" dirty="0" smtClean="0">
                <a:latin typeface="Arial Black" panose="020B0A04020102020204" pitchFamily="34" charset="0"/>
              </a:rPr>
              <a:t>: 3D Printing &amp; </a:t>
            </a:r>
            <a:r>
              <a:rPr lang="hu-HU" sz="2400" dirty="0" err="1" smtClean="0">
                <a:latin typeface="Arial Black" panose="020B0A04020102020204" pitchFamily="34" charset="0"/>
              </a:rPr>
              <a:t>tooling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72159-F315-4073-90DA-DF1AE2E29D73}" type="slidenum">
              <a:rPr lang="hu-HU" altLang="hu-HU" smtClean="0"/>
              <a:pPr>
                <a:defRPr/>
              </a:pPr>
              <a:t>6</a:t>
            </a:fld>
            <a:endParaRPr lang="hu-HU" altLang="hu-HU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346" y="752607"/>
            <a:ext cx="3960440" cy="3396474"/>
          </a:xfr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849609"/>
            <a:ext cx="3975268" cy="329947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096" y="3413380"/>
            <a:ext cx="3978703" cy="3330039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4174482"/>
            <a:ext cx="4572001" cy="239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0373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Arial Black" panose="020B0A04020102020204" pitchFamily="34" charset="0"/>
              </a:rPr>
              <a:t>Virtual reality powered collaborative engineering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628800"/>
            <a:ext cx="7632848" cy="4896543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72159-F315-4073-90DA-DF1AE2E29D73}" type="slidenum">
              <a:rPr lang="hu-HU" altLang="hu-HU" smtClean="0"/>
              <a:pPr>
                <a:defRPr/>
              </a:pPr>
              <a:t>7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xmlns="" val="2283077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6951F-A54E-4538-B4E6-663F307E3D68}" type="slidenum">
              <a:rPr lang="hu-HU" altLang="hu-HU" smtClean="0"/>
              <a:pPr>
                <a:defRPr/>
              </a:pPr>
              <a:t>8</a:t>
            </a:fld>
            <a:endParaRPr lang="hu-HU" alt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32656"/>
            <a:ext cx="7848872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5453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GB" sz="2000" dirty="0" smtClean="0">
                <a:latin typeface="Arial Black" panose="020B0A04020102020204" pitchFamily="34" charset="0"/>
              </a:rPr>
              <a:t>Digitalisation of local engineers’ work: takeover or redefinition of their tasks</a:t>
            </a:r>
            <a:endParaRPr lang="en-GB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layout planning and process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configuration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production planning and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scheduling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investigation of the machinability of new product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designs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process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↔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big data, smart algorithms,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simulations, modelling,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automated production scheduling</a:t>
            </a:r>
          </a:p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72159-F315-4073-90DA-DF1AE2E29D73}" type="slidenum">
              <a:rPr lang="hu-HU" altLang="hu-HU" smtClean="0"/>
              <a:pPr>
                <a:defRPr/>
              </a:pPr>
              <a:t>9</a:t>
            </a:fld>
            <a:endParaRPr lang="hu-HU" alt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936" y="2610248"/>
            <a:ext cx="7248127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3402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-téma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9639</TotalTime>
  <Words>574</Words>
  <Application>Microsoft Office PowerPoint</Application>
  <PresentationFormat>Pokaz na ekranie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Office-téma</vt:lpstr>
      <vt:lpstr> Robotics, digitalization, workplace automation: What future for manufacturing in Hungary?</vt:lpstr>
      <vt:lpstr>Motivation: contribute to the debate about the impact of new technologies</vt:lpstr>
      <vt:lpstr>Reshoring to advanced economies?</vt:lpstr>
      <vt:lpstr>Investigation methods</vt:lpstr>
      <vt:lpstr>What does the literature tell us?</vt:lpstr>
      <vt:lpstr>Conceptual analysis: 3D Printing &amp; tooling</vt:lpstr>
      <vt:lpstr>Virtual reality powered collaborative engineering</vt:lpstr>
      <vt:lpstr>Slajd 8</vt:lpstr>
      <vt:lpstr>Digitalisation of local engineers’ work: takeover or redefinition of their tasks</vt:lpstr>
      <vt:lpstr>Automation of knowledge work performed in local shared services centres</vt:lpstr>
      <vt:lpstr>Not only T from SWOT → also O</vt:lpstr>
      <vt:lpstr>Interview results</vt:lpstr>
      <vt:lpstr>Interview results (cont.)</vt:lpstr>
      <vt:lpstr>Policy implication</vt:lpstr>
      <vt:lpstr>Slajd 15</vt:lpstr>
    </vt:vector>
  </TitlesOfParts>
  <Company>SZIE-GTK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Szolgáltatásjellegű vállalati tevékenységek fogoly típusú kiszervezése &amp; funkcionális feljebb lépés a hazai leányvállalatoknál</dc:title>
  <dc:creator>EUTK</dc:creator>
  <cp:lastModifiedBy>Użytkownik</cp:lastModifiedBy>
  <cp:revision>465</cp:revision>
  <dcterms:created xsi:type="dcterms:W3CDTF">2012-11-13T07:15:11Z</dcterms:created>
  <dcterms:modified xsi:type="dcterms:W3CDTF">2016-09-27T13:08:48Z</dcterms:modified>
</cp:coreProperties>
</file>