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5" r:id="rId2"/>
    <p:sldId id="296" r:id="rId3"/>
    <p:sldId id="257" r:id="rId4"/>
    <p:sldId id="287" r:id="rId5"/>
    <p:sldId id="277" r:id="rId6"/>
    <p:sldId id="276" r:id="rId7"/>
    <p:sldId id="274" r:id="rId8"/>
    <p:sldId id="279" r:id="rId9"/>
    <p:sldId id="275" r:id="rId10"/>
    <p:sldId id="289" r:id="rId11"/>
    <p:sldId id="283" r:id="rId12"/>
    <p:sldId id="258" r:id="rId13"/>
    <p:sldId id="259" r:id="rId14"/>
    <p:sldId id="260" r:id="rId15"/>
    <p:sldId id="262" r:id="rId16"/>
    <p:sldId id="265" r:id="rId17"/>
    <p:sldId id="269" r:id="rId18"/>
    <p:sldId id="290" r:id="rId19"/>
    <p:sldId id="264" r:id="rId20"/>
    <p:sldId id="266" r:id="rId21"/>
    <p:sldId id="267" r:id="rId22"/>
    <p:sldId id="268" r:id="rId23"/>
    <p:sldId id="270" r:id="rId24"/>
    <p:sldId id="282" r:id="rId25"/>
    <p:sldId id="261" r:id="rId26"/>
    <p:sldId id="263" r:id="rId27"/>
    <p:sldId id="291" r:id="rId28"/>
    <p:sldId id="294" r:id="rId29"/>
    <p:sldId id="297" r:id="rId30"/>
    <p:sldId id="271" r:id="rId31"/>
    <p:sldId id="272" r:id="rId32"/>
    <p:sldId id="281" r:id="rId33"/>
    <p:sldId id="280" r:id="rId34"/>
    <p:sldId id="298" r:id="rId35"/>
    <p:sldId id="292" r:id="rId36"/>
    <p:sldId id="286" r:id="rId37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ETER\PRIVATIS\DATA\OECD_Cumulated_privatization%20reven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English!$B$14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English!$B$15:$B$37</c:f>
              <c:numCache>
                <c:formatCode>General</c:formatCode>
                <c:ptCount val="23"/>
                <c:pt idx="0">
                  <c:v>0.1</c:v>
                </c:pt>
                <c:pt idx="1">
                  <c:v>0.5</c:v>
                </c:pt>
                <c:pt idx="2">
                  <c:v>0.76</c:v>
                </c:pt>
                <c:pt idx="3">
                  <c:v>1.54</c:v>
                </c:pt>
                <c:pt idx="4">
                  <c:v>2.13</c:v>
                </c:pt>
                <c:pt idx="5">
                  <c:v>2.84</c:v>
                </c:pt>
                <c:pt idx="6">
                  <c:v>3.22</c:v>
                </c:pt>
                <c:pt idx="7">
                  <c:v>4.6500000000000004</c:v>
                </c:pt>
                <c:pt idx="8">
                  <c:v>6.06</c:v>
                </c:pt>
                <c:pt idx="9">
                  <c:v>8.3800000000000008</c:v>
                </c:pt>
                <c:pt idx="10">
                  <c:v>11.98</c:v>
                </c:pt>
                <c:pt idx="11">
                  <c:v>12.93</c:v>
                </c:pt>
                <c:pt idx="12">
                  <c:v>13.36</c:v>
                </c:pt>
                <c:pt idx="13">
                  <c:v>13.78</c:v>
                </c:pt>
                <c:pt idx="14">
                  <c:v>14.85</c:v>
                </c:pt>
                <c:pt idx="15">
                  <c:v>15.46</c:v>
                </c:pt>
                <c:pt idx="16">
                  <c:v>15.57</c:v>
                </c:pt>
                <c:pt idx="17">
                  <c:v>15.68</c:v>
                </c:pt>
                <c:pt idx="18">
                  <c:v>15.86</c:v>
                </c:pt>
                <c:pt idx="19">
                  <c:v>16.260000000000002</c:v>
                </c:pt>
                <c:pt idx="20">
                  <c:v>17.86</c:v>
                </c:pt>
                <c:pt idx="21">
                  <c:v>18.760000000000002</c:v>
                </c:pt>
                <c:pt idx="22">
                  <c:v>19.760000000000002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English!$C$14</c:f>
              <c:strCache>
                <c:ptCount val="1"/>
                <c:pt idx="0">
                  <c:v>Czech R.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English!$C$15:$C$37</c:f>
              <c:numCache>
                <c:formatCode>General</c:formatCode>
                <c:ptCount val="23"/>
                <c:pt idx="0">
                  <c:v>0.06</c:v>
                </c:pt>
                <c:pt idx="1">
                  <c:v>1.89</c:v>
                </c:pt>
                <c:pt idx="2">
                  <c:v>5.96</c:v>
                </c:pt>
                <c:pt idx="3">
                  <c:v>7.6</c:v>
                </c:pt>
                <c:pt idx="4">
                  <c:v>7.62</c:v>
                </c:pt>
                <c:pt idx="5">
                  <c:v>10.46</c:v>
                </c:pt>
                <c:pt idx="6">
                  <c:v>10.46</c:v>
                </c:pt>
                <c:pt idx="7">
                  <c:v>10.58</c:v>
                </c:pt>
                <c:pt idx="8">
                  <c:v>10.92</c:v>
                </c:pt>
                <c:pt idx="9">
                  <c:v>12.81</c:v>
                </c:pt>
                <c:pt idx="10">
                  <c:v>13.94</c:v>
                </c:pt>
                <c:pt idx="11">
                  <c:v>16.71</c:v>
                </c:pt>
                <c:pt idx="12">
                  <c:v>22.09</c:v>
                </c:pt>
                <c:pt idx="13">
                  <c:v>22.86</c:v>
                </c:pt>
                <c:pt idx="14">
                  <c:v>23.55</c:v>
                </c:pt>
                <c:pt idx="15">
                  <c:v>26.57</c:v>
                </c:pt>
                <c:pt idx="16">
                  <c:v>26.57</c:v>
                </c:pt>
                <c:pt idx="17">
                  <c:v>26.82</c:v>
                </c:pt>
                <c:pt idx="18">
                  <c:v>26.83</c:v>
                </c:pt>
                <c:pt idx="19">
                  <c:v>26.83</c:v>
                </c:pt>
                <c:pt idx="20">
                  <c:v>26.83</c:v>
                </c:pt>
                <c:pt idx="21">
                  <c:v>26.83</c:v>
                </c:pt>
                <c:pt idx="22">
                  <c:v>26.83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English!$D$14</c:f>
              <c:strCache>
                <c:ptCount val="1"/>
                <c:pt idx="0">
                  <c:v>Estonia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English!$D$15:$D$37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2.06</c:v>
                </c:pt>
                <c:pt idx="6">
                  <c:v>2.91</c:v>
                </c:pt>
                <c:pt idx="7">
                  <c:v>6.41</c:v>
                </c:pt>
                <c:pt idx="8">
                  <c:v>7.18</c:v>
                </c:pt>
                <c:pt idx="9">
                  <c:v>11.87</c:v>
                </c:pt>
                <c:pt idx="10">
                  <c:v>14.97</c:v>
                </c:pt>
                <c:pt idx="11">
                  <c:v>15.91</c:v>
                </c:pt>
                <c:pt idx="12">
                  <c:v>15.91</c:v>
                </c:pt>
                <c:pt idx="13">
                  <c:v>15.91</c:v>
                </c:pt>
                <c:pt idx="14">
                  <c:v>15.91</c:v>
                </c:pt>
                <c:pt idx="15">
                  <c:v>15.91</c:v>
                </c:pt>
                <c:pt idx="16">
                  <c:v>15.95</c:v>
                </c:pt>
                <c:pt idx="17">
                  <c:v>15.95</c:v>
                </c:pt>
                <c:pt idx="18">
                  <c:v>15.95</c:v>
                </c:pt>
                <c:pt idx="19">
                  <c:v>15.97</c:v>
                </c:pt>
                <c:pt idx="20">
                  <c:v>17.64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English!$E$14</c:f>
              <c:strCache>
                <c:ptCount val="1"/>
                <c:pt idx="0">
                  <c:v>HUNGARY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English!$E$15:$E$37</c:f>
              <c:numCache>
                <c:formatCode>General</c:formatCode>
                <c:ptCount val="23"/>
                <c:pt idx="0">
                  <c:v>1.46</c:v>
                </c:pt>
                <c:pt idx="1">
                  <c:v>3.78</c:v>
                </c:pt>
                <c:pt idx="2">
                  <c:v>5.83</c:v>
                </c:pt>
                <c:pt idx="3">
                  <c:v>10.11</c:v>
                </c:pt>
                <c:pt idx="4">
                  <c:v>13.67</c:v>
                </c:pt>
                <c:pt idx="5">
                  <c:v>22.42</c:v>
                </c:pt>
                <c:pt idx="6">
                  <c:v>24.49</c:v>
                </c:pt>
                <c:pt idx="7">
                  <c:v>29.09</c:v>
                </c:pt>
                <c:pt idx="8">
                  <c:v>29.8</c:v>
                </c:pt>
                <c:pt idx="9">
                  <c:v>32.630000000000003</c:v>
                </c:pt>
                <c:pt idx="10">
                  <c:v>32.83</c:v>
                </c:pt>
                <c:pt idx="11">
                  <c:v>32.979999999999997</c:v>
                </c:pt>
                <c:pt idx="12">
                  <c:v>33.01</c:v>
                </c:pt>
                <c:pt idx="13">
                  <c:v>33.880000000000003</c:v>
                </c:pt>
                <c:pt idx="14">
                  <c:v>35.08</c:v>
                </c:pt>
                <c:pt idx="15">
                  <c:v>37.450000000000003</c:v>
                </c:pt>
                <c:pt idx="16">
                  <c:v>39.159999999999997</c:v>
                </c:pt>
                <c:pt idx="17">
                  <c:v>39.549999999999997</c:v>
                </c:pt>
                <c:pt idx="18">
                  <c:v>39.549999999999997</c:v>
                </c:pt>
                <c:pt idx="19">
                  <c:v>39.549999999999997</c:v>
                </c:pt>
                <c:pt idx="20">
                  <c:v>39.549999999999997</c:v>
                </c:pt>
                <c:pt idx="21">
                  <c:v>39.549999999999997</c:v>
                </c:pt>
                <c:pt idx="22">
                  <c:v>39.549999999999997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English!$F$14</c:f>
              <c:strCache>
                <c:ptCount val="1"/>
                <c:pt idx="0">
                  <c:v>Slovakia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English!$F$15:$F$37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0.39</c:v>
                </c:pt>
                <c:pt idx="4">
                  <c:v>2.4900000000000002</c:v>
                </c:pt>
                <c:pt idx="5">
                  <c:v>6.47</c:v>
                </c:pt>
                <c:pt idx="6">
                  <c:v>8.25</c:v>
                </c:pt>
                <c:pt idx="7">
                  <c:v>8.2899999999999991</c:v>
                </c:pt>
                <c:pt idx="8">
                  <c:v>8.2899999999999991</c:v>
                </c:pt>
                <c:pt idx="9">
                  <c:v>8.2899999999999991</c:v>
                </c:pt>
                <c:pt idx="10">
                  <c:v>11.72</c:v>
                </c:pt>
                <c:pt idx="11">
                  <c:v>15.17</c:v>
                </c:pt>
                <c:pt idx="12">
                  <c:v>25.23</c:v>
                </c:pt>
                <c:pt idx="13">
                  <c:v>25.54</c:v>
                </c:pt>
                <c:pt idx="14">
                  <c:v>25.89</c:v>
                </c:pt>
                <c:pt idx="15">
                  <c:v>25.92</c:v>
                </c:pt>
                <c:pt idx="16">
                  <c:v>27.52</c:v>
                </c:pt>
                <c:pt idx="17">
                  <c:v>27.52</c:v>
                </c:pt>
                <c:pt idx="18">
                  <c:v>27.52</c:v>
                </c:pt>
                <c:pt idx="19">
                  <c:v>27.52</c:v>
                </c:pt>
                <c:pt idx="20">
                  <c:v>27.52</c:v>
                </c:pt>
                <c:pt idx="21">
                  <c:v>27.52</c:v>
                </c:pt>
                <c:pt idx="22">
                  <c:v>27.52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English!$G$14</c:f>
              <c:strCache>
                <c:ptCount val="1"/>
                <c:pt idx="0">
                  <c:v>Slovenia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English!$G$15:$G$37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2.2799999999999998</c:v>
                </c:pt>
                <c:pt idx="3">
                  <c:v>2.89</c:v>
                </c:pt>
                <c:pt idx="4">
                  <c:v>2.94</c:v>
                </c:pt>
                <c:pt idx="5">
                  <c:v>3.66</c:v>
                </c:pt>
                <c:pt idx="6">
                  <c:v>3.66</c:v>
                </c:pt>
                <c:pt idx="7">
                  <c:v>3.66</c:v>
                </c:pt>
                <c:pt idx="8">
                  <c:v>3.66</c:v>
                </c:pt>
                <c:pt idx="9">
                  <c:v>3.66</c:v>
                </c:pt>
                <c:pt idx="10">
                  <c:v>3.66</c:v>
                </c:pt>
                <c:pt idx="11">
                  <c:v>3.66</c:v>
                </c:pt>
                <c:pt idx="12">
                  <c:v>3.66</c:v>
                </c:pt>
                <c:pt idx="13">
                  <c:v>3.66</c:v>
                </c:pt>
                <c:pt idx="14">
                  <c:v>3.66</c:v>
                </c:pt>
                <c:pt idx="15">
                  <c:v>3.66</c:v>
                </c:pt>
                <c:pt idx="16">
                  <c:v>3.66</c:v>
                </c:pt>
                <c:pt idx="17">
                  <c:v>5.4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  <c:pt idx="21">
                  <c:v>5.7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English!$H$14</c:f>
              <c:strCache>
                <c:ptCount val="1"/>
                <c:pt idx="0">
                  <c:v>Latvia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English!$H$15:$H$37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3.16</c:v>
                </c:pt>
                <c:pt idx="5">
                  <c:v>3.16</c:v>
                </c:pt>
                <c:pt idx="6">
                  <c:v>3.81</c:v>
                </c:pt>
                <c:pt idx="7">
                  <c:v>7.64</c:v>
                </c:pt>
                <c:pt idx="8">
                  <c:v>18.920000000000002</c:v>
                </c:pt>
                <c:pt idx="9">
                  <c:v>19.43</c:v>
                </c:pt>
                <c:pt idx="10">
                  <c:v>19.43</c:v>
                </c:pt>
                <c:pt idx="11">
                  <c:v>19.43</c:v>
                </c:pt>
                <c:pt idx="12">
                  <c:v>20.190000000000001</c:v>
                </c:pt>
                <c:pt idx="13">
                  <c:v>20.329999999999998</c:v>
                </c:pt>
                <c:pt idx="14">
                  <c:v>20.329999999999998</c:v>
                </c:pt>
                <c:pt idx="15">
                  <c:v>20.329999999999998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21.1</c:v>
                </c:pt>
                <c:pt idx="20">
                  <c:v>21.2</c:v>
                </c:pt>
                <c:pt idx="21">
                  <c:v>21.3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English!$I$14</c:f>
              <c:strCache>
                <c:ptCount val="1"/>
                <c:pt idx="0">
                  <c:v>Lithuania</c:v>
                </c:pt>
              </c:strCache>
            </c:strRef>
          </c:tx>
          <c:marker>
            <c:symbol val="none"/>
          </c:marker>
          <c:cat>
            <c:numRef>
              <c:f>English!$A$15:$A$37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English!$I$15:$I$37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0.3</c:v>
                </c:pt>
                <c:pt idx="4">
                  <c:v>0.89</c:v>
                </c:pt>
                <c:pt idx="5">
                  <c:v>1.44</c:v>
                </c:pt>
                <c:pt idx="6">
                  <c:v>10.74</c:v>
                </c:pt>
                <c:pt idx="7">
                  <c:v>10.83</c:v>
                </c:pt>
                <c:pt idx="8">
                  <c:v>16.010000000000002</c:v>
                </c:pt>
                <c:pt idx="9">
                  <c:v>16.489999999999998</c:v>
                </c:pt>
                <c:pt idx="10">
                  <c:v>16.579999999999998</c:v>
                </c:pt>
                <c:pt idx="11">
                  <c:v>17.3</c:v>
                </c:pt>
                <c:pt idx="12">
                  <c:v>17.7</c:v>
                </c:pt>
                <c:pt idx="13">
                  <c:v>19.3</c:v>
                </c:pt>
                <c:pt idx="14">
                  <c:v>19.46</c:v>
                </c:pt>
                <c:pt idx="15">
                  <c:v>19.510000000000002</c:v>
                </c:pt>
                <c:pt idx="16">
                  <c:v>22.34</c:v>
                </c:pt>
                <c:pt idx="17">
                  <c:v>22.34</c:v>
                </c:pt>
                <c:pt idx="18">
                  <c:v>22.35</c:v>
                </c:pt>
                <c:pt idx="19">
                  <c:v>23.15</c:v>
                </c:pt>
                <c:pt idx="20">
                  <c:v>23.25</c:v>
                </c:pt>
                <c:pt idx="21">
                  <c:v>23.25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70080"/>
        <c:axId val="160416320"/>
      </c:lineChart>
      <c:catAx>
        <c:axId val="1690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416320"/>
        <c:crosses val="autoZero"/>
        <c:auto val="1"/>
        <c:lblAlgn val="ctr"/>
        <c:lblOffset val="100"/>
        <c:noMultiLvlLbl val="0"/>
      </c:catAx>
      <c:valAx>
        <c:axId val="1604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070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2FEB5-6DE2-45C2-AC3E-61BD5F86BFA7}" type="datetimeFigureOut">
              <a:rPr lang="hu-HU" smtClean="0"/>
              <a:t>2016.09.25.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4CD5-A81C-4063-BE59-D3F73D6499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18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64C1-5FFB-4E69-9156-A291912B62B1}" type="datetimeFigureOut">
              <a:rPr lang="hu-HU" smtClean="0"/>
              <a:t>2016.09.25.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A8B2-C2A0-46B8-B028-3E3D00A3A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15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51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88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0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29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80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79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685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363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973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52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85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36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432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028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90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22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746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363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94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520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418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09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105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548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372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8C239-985D-4F51-B0FE-A251F35B21C0}" type="slidenum">
              <a:rPr lang="hu-HU"/>
              <a:pPr/>
              <a:t>36</a:t>
            </a:fld>
            <a:endParaRPr lang="hu-H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67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27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43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94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36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A8B2-C2A0-46B8-B028-3E3D00A3A71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95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CA95-DA2F-4EAD-987A-07A5E078C0DD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2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BE7D-E56D-4AFD-ABDF-DA0E3F4C0804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7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8CA-0B79-4048-BBC6-9BF2D1430483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48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944-A19B-4C6E-BE9D-577639AE3518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5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9B0-AD98-43F9-B8BC-B73DBE608B58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3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8627-A391-49C7-A844-246D65D67E04}" type="datetime1">
              <a:rPr lang="hu-HU" smtClean="0"/>
              <a:t>2016.09.25.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85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52-B123-40B4-AE04-79E202361E80}" type="datetime1">
              <a:rPr lang="hu-HU" smtClean="0"/>
              <a:t>2016.09.25.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6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6264-A347-418F-AD50-5DD76E4E05DD}" type="datetime1">
              <a:rPr lang="hu-HU" smtClean="0"/>
              <a:t>2016.09.25.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DDC0-9D55-4BE6-B7C0-2556C71023D6}" type="datetime1">
              <a:rPr lang="hu-HU" smtClean="0"/>
              <a:t>2016.09.25.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6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0C55-C201-447A-93F7-95B3756DB859}" type="datetime1">
              <a:rPr lang="hu-HU" smtClean="0"/>
              <a:t>2016.09.25.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3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CAD1-32B7-47C9-80CE-E7E7CCA0F4F2}" type="datetime1">
              <a:rPr lang="hu-HU" smtClean="0"/>
              <a:t>2016.09.25.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83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BFC1-85EA-44E9-97B2-64E18E791362}" type="datetime1">
              <a:rPr lang="hu-HU" smtClean="0"/>
              <a:t>2016.09.25.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1EC4-5771-40D6-A308-C7EB663641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ungarianspectrum.org/2014/11/30/rudolf-ungvary-on-the-fascistoid-mutation-in-todays-hungary-part-ii/" TargetMode="External"/><Relationship Id="rId2" Type="http://schemas.openxmlformats.org/officeDocument/2006/relationships/hyperlink" Target="http://hungarianspectrum.org/2014/11/29/rudolf-ungvary-on-the-fascistoid-mutation-in-todays-hungary-part-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mihalyi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akkrt.hu/22/journals/products/economics/acta_oeconomica_e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Third Polish – Hungarian Bilateral Conference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en-GB" dirty="0" smtClean="0"/>
              <a:t>„</a:t>
            </a:r>
            <a:r>
              <a:rPr lang="en-GB" dirty="0" smtClean="0">
                <a:solidFill>
                  <a:srgbClr val="0070C0"/>
                </a:solidFill>
              </a:rPr>
              <a:t>Development pattern of CEE countries after the 2007-2009 crisis on the example of Poland and Hungary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63688" y="52292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Warsaw, 29 September 2016 (</a:t>
            </a:r>
            <a:r>
              <a:rPr lang="en-GB" dirty="0" err="1" smtClean="0"/>
              <a:t>Palac</a:t>
            </a:r>
            <a:r>
              <a:rPr lang="en-GB" dirty="0" smtClean="0"/>
              <a:t> </a:t>
            </a:r>
            <a:r>
              <a:rPr lang="en-GB" dirty="0" err="1" smtClean="0"/>
              <a:t>Staszica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78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10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270892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FF0000"/>
                </a:solidFill>
              </a:rPr>
              <a:t>2.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„</a:t>
            </a:r>
            <a:r>
              <a:rPr lang="en-US" dirty="0" smtClean="0"/>
              <a:t>Everybody hates privatization</a:t>
            </a:r>
            <a:r>
              <a:rPr lang="hu-HU" dirty="0" smtClean="0"/>
              <a:t>” (EBRD 2006)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11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0" y="1412776"/>
            <a:ext cx="8221320" cy="472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512" y="6138222"/>
            <a:ext cx="836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Question</a:t>
            </a:r>
            <a:r>
              <a:rPr lang="hu-HU" dirty="0" smtClean="0"/>
              <a:t>: „</a:t>
            </a:r>
            <a:r>
              <a:rPr lang="en-US" i="1" dirty="0" smtClean="0"/>
              <a:t>In </a:t>
            </a:r>
            <a:r>
              <a:rPr lang="en-US" i="1" dirty="0"/>
              <a:t>your opinion, what should be done with most privatized companies? They should be</a:t>
            </a:r>
            <a:r>
              <a:rPr lang="en-US" dirty="0"/>
              <a:t>…”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363621" y="1628800"/>
            <a:ext cx="1360507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Renationalization</a:t>
            </a:r>
            <a:r>
              <a:rPr lang="hu-HU" dirty="0" smtClean="0"/>
              <a:t>: Time and </a:t>
            </a:r>
            <a:r>
              <a:rPr lang="en-US" dirty="0" smtClean="0"/>
              <a:t>geographic dimensions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08736" y="1412776"/>
            <a:ext cx="799288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 Hungary prior to 2010: Failed privatization deals followed by repurchase of shares, then by privatization again.  </a:t>
            </a:r>
            <a:r>
              <a:rPr lang="en-US" dirty="0" smtClean="0">
                <a:sym typeface="Wingdings" panose="05000000000000000000" pitchFamily="2" charset="2"/>
              </a:rPr>
              <a:t> Occasional, non-systematic</a:t>
            </a:r>
            <a:r>
              <a:rPr lang="hu-HU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Occasional East European cases: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Serbia (1994) – law on the reprivatization of 436 firms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Meciar</a:t>
            </a:r>
            <a:r>
              <a:rPr lang="en-US" dirty="0" smtClean="0"/>
              <a:t> (1995) took back a natural gas distribution and a telecommunication company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Albania (2009) electricity distribution company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Bulgaria (2014) with the slogan of „reindustrialization”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Drastic renationalizations in the former USSR: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Russia starting with Yeltsin’s rule after 1998, then followed by Putin.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Ukraine: </a:t>
            </a:r>
            <a:r>
              <a:rPr lang="en-US" dirty="0" err="1" smtClean="0"/>
              <a:t>Kyvorizhstal</a:t>
            </a:r>
            <a:r>
              <a:rPr lang="en-US" dirty="0" smtClean="0"/>
              <a:t> (2004) renationalization, then re-sale justified by corruption charges.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Kyrgyzstan: </a:t>
            </a:r>
            <a:r>
              <a:rPr lang="en-US" dirty="0" err="1" smtClean="0"/>
              <a:t>Jeruy</a:t>
            </a:r>
            <a:r>
              <a:rPr lang="en-US" dirty="0" smtClean="0"/>
              <a:t> goldmine (2006)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Estonian railways (2007)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67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political story, 1990 - 201</a:t>
            </a:r>
            <a:r>
              <a:rPr lang="hu-HU" dirty="0" smtClean="0"/>
              <a:t>5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13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556792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1990 – 1994: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right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three-party coalition government </a:t>
            </a:r>
            <a:r>
              <a:rPr lang="en-US" sz="2400" dirty="0" smtClean="0"/>
              <a:t>(not much privatization in the strategic sectors)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1994 – 1998:  </a:t>
            </a:r>
            <a:r>
              <a:rPr lang="en-US" sz="2400" dirty="0" smtClean="0">
                <a:solidFill>
                  <a:srgbClr val="FF0000"/>
                </a:solidFill>
              </a:rPr>
              <a:t>Socialist-liberal coalition </a:t>
            </a:r>
            <a:r>
              <a:rPr lang="en-US" sz="2400" dirty="0" smtClean="0"/>
              <a:t>(path breaking, major privatization deals in the utility and banking sectors)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1998 – 2002: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government of Victor ORBÁN, center-right coalition </a:t>
            </a:r>
            <a:r>
              <a:rPr lang="en-US" sz="2400" dirty="0" smtClean="0"/>
              <a:t>(not much privatization in the strategic sectors)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2002 – 2006, 2006- 2010:  </a:t>
            </a:r>
            <a:r>
              <a:rPr lang="en-US" sz="2400" dirty="0" smtClean="0">
                <a:solidFill>
                  <a:srgbClr val="FF0000"/>
                </a:solidFill>
              </a:rPr>
              <a:t>Socialist-liberal coalition </a:t>
            </a:r>
            <a:r>
              <a:rPr lang="en-US" sz="2400" dirty="0" smtClean="0"/>
              <a:t>(not much privatization in the strategic sectors)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2010 – 2014: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govt. of Victor ORBÁN, center-right </a:t>
            </a:r>
            <a:r>
              <a:rPr lang="en-US" sz="2400" dirty="0" smtClean="0"/>
              <a:t>(drastic renationalizations in the utility sector)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2014 - ? 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govt. of Victor ORBÁN, right-wing  </a:t>
            </a:r>
            <a:r>
              <a:rPr lang="en-US" sz="2400" dirty="0" smtClean="0"/>
              <a:t>(</a:t>
            </a:r>
            <a:r>
              <a:rPr lang="en-GB" sz="2400" dirty="0" smtClean="0"/>
              <a:t>lot of talk, but so-far not a single major new transaction has been implemented)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2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217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b="1" i="1" u="sng" dirty="0" smtClean="0"/>
              <a:t>half-secret co-operation </a:t>
            </a:r>
            <a:r>
              <a:rPr lang="en-US" sz="2400" dirty="0" smtClean="0"/>
              <a:t>of the political left and the political right – starting from 1994 and even more strongly after 1998 </a:t>
            </a:r>
            <a:r>
              <a:rPr lang="en-GB" sz="2400" dirty="0" smtClean="0"/>
              <a:t>in the </a:t>
            </a:r>
            <a:r>
              <a:rPr lang="en-GB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GB" sz="2400" dirty="0" smtClean="0"/>
              <a:t> sector</a:t>
            </a:r>
            <a:endParaRPr lang="en-GB" sz="24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55601" y="1556792"/>
            <a:ext cx="74888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/>
              <a:t>Gradual </a:t>
            </a:r>
            <a:r>
              <a:rPr lang="en-US" sz="2400" dirty="0" err="1" smtClean="0"/>
              <a:t>renationalizations</a:t>
            </a:r>
            <a:r>
              <a:rPr lang="en-US" sz="2400" dirty="0" smtClean="0"/>
              <a:t> </a:t>
            </a:r>
            <a:r>
              <a:rPr lang="en-US" sz="2400" dirty="0" smtClean="0"/>
              <a:t>and the re-building of the vertically integrated national electricity company (MVM).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/>
              <a:t>Keeping government influence on MOL, the national hydrocarbon (oil + gas) company [the largest Hungarian firm!!!]  which was </a:t>
            </a:r>
            <a:r>
              <a:rPr lang="en-US" sz="2400" i="1" dirty="0" smtClean="0"/>
              <a:t>de jure </a:t>
            </a:r>
            <a:r>
              <a:rPr lang="en-US" sz="2400" dirty="0" smtClean="0"/>
              <a:t>and </a:t>
            </a:r>
            <a:r>
              <a:rPr lang="en-US" sz="2400" i="1" dirty="0" smtClean="0"/>
              <a:t>de facto</a:t>
            </a:r>
            <a:r>
              <a:rPr lang="en-US" sz="2400" dirty="0" smtClean="0"/>
              <a:t> privatized through IPOs as from 1995.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en-US" sz="2400" dirty="0" smtClean="0"/>
              <a:t>Blocking the completion of utility privatization in the capital city of Budapest (gas, water, waste water).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i="1" dirty="0" smtClean="0"/>
              <a:t>Ad hoc </a:t>
            </a:r>
            <a:r>
              <a:rPr lang="en-US" sz="2400" dirty="0" smtClean="0"/>
              <a:t>price control measures for household energy items, especially prior to elections.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0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Overall policy </a:t>
            </a:r>
            <a:r>
              <a:rPr lang="en-US" dirty="0" smtClean="0"/>
              <a:t>environment in 2010 - 201</a:t>
            </a:r>
            <a:r>
              <a:rPr lang="hu-HU" dirty="0" smtClean="0"/>
              <a:t>6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484784"/>
            <a:ext cx="8136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Autocratic, one-person rule, strengthened by a new constitution and a set of fundamental laws, requiring 2/3 majority in Parliament.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Centralization of public ownership in the hand of the government and </a:t>
            </a:r>
            <a:r>
              <a:rPr lang="hu-HU" sz="2000" dirty="0" err="1" smtClean="0"/>
              <a:t>at</a:t>
            </a:r>
            <a:r>
              <a:rPr lang="hu-HU" sz="2000" dirty="0" smtClean="0"/>
              <a:t> </a:t>
            </a:r>
            <a:r>
              <a:rPr lang="en-US" sz="2000" dirty="0" smtClean="0"/>
              <a:t>the detriment of local governments (e.g. education, health, culture, disaster relief)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Anti-liberal legislation (e.g. price control, laws with retroactive effect, shift from direct towards indirect taxes, new punitive taxes)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2000" dirty="0" smtClean="0">
                <a:sym typeface="Wingdings" panose="05000000000000000000" pitchFamily="2" charset="2"/>
              </a:rPr>
              <a:t>Limiting the fusion and anti-cartel legislation</a:t>
            </a:r>
            <a:r>
              <a:rPr lang="hu-HU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2000" dirty="0" smtClean="0">
                <a:sym typeface="Wingdings" panose="05000000000000000000" pitchFamily="2" charset="2"/>
              </a:rPr>
              <a:t>Direct control over the majority of the largest municipalities</a:t>
            </a:r>
            <a:r>
              <a:rPr lang="hu-HU" sz="2000" dirty="0" smtClean="0">
                <a:sym typeface="Wingdings" panose="05000000000000000000" pitchFamily="2" charset="2"/>
              </a:rPr>
              <a:t>.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2000" dirty="0" smtClean="0">
                <a:sym typeface="Wingdings" panose="05000000000000000000" pitchFamily="2" charset="2"/>
              </a:rPr>
              <a:t>Deep skepticism towards Western Europe (EU, euro</a:t>
            </a:r>
            <a:r>
              <a:rPr lang="hu-HU" sz="2000" dirty="0" smtClean="0">
                <a:sym typeface="Wingdings" panose="05000000000000000000" pitchFamily="2" charset="2"/>
              </a:rPr>
              <a:t>, </a:t>
            </a:r>
            <a:r>
              <a:rPr lang="en-GB" sz="2000" dirty="0" smtClean="0">
                <a:sym typeface="Wingdings" panose="05000000000000000000" pitchFamily="2" charset="2"/>
              </a:rPr>
              <a:t>immigration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hu-HU" sz="2000" dirty="0" smtClean="0">
                <a:sym typeface="Wingdings" panose="05000000000000000000" pitchFamily="2" charset="2"/>
              </a:rPr>
              <a:t>.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Strong anti-US rhetoric (= anti-liberal rhetoric)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Continuous confrontation with Hungary’s neighbors because the alleged „unfair treatment” of Hungarian minorities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en-US" sz="2000" dirty="0" smtClean="0"/>
              <a:t>chiefly Romania and Ukraine</a:t>
            </a:r>
            <a:r>
              <a:rPr lang="hu-HU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1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en-US" dirty="0" smtClean="0"/>
              <a:t>Who is the buyer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196752"/>
            <a:ext cx="792088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The Hungarian National Asset Management Inc.  (MNV Zrt.)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The national electricity company, 100% owned by MNV Zrt.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The Hungarian Development Bank, 100% owned by the Hungarian state.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The capital city of Budapest and some other major towns.</a:t>
            </a:r>
            <a:endParaRPr lang="hu-HU" sz="2800" dirty="0" smtClean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hu-HU" sz="2800" dirty="0" smtClean="0"/>
              <a:t>The National Bank of Hungary.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Unknown private individuals, close to the ruling party.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4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Free commercial/business activities limited by the declaration of state monopoly</a:t>
            </a:r>
            <a:endParaRPr lang="en-US" sz="32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6200" y="155679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so-called cafeteria system: meal tickets and holiday tickets used for paying tourism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Possession and use of passenger cars with foreign license 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Construction of new shopping malls for 2 ½ years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Mobil payment systems (e.g. car parking)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 waste collection private ownership was maximized at 49%.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market for company liquidation service was closed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operation of gambling machines in catering units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operation of DNA forensic laboratories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involvement of private engineering firms in the design of EU-financed state investment projects.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Higher entry conditions for language teaching schools</a:t>
            </a:r>
          </a:p>
        </p:txBody>
      </p:sp>
    </p:spTree>
    <p:extLst>
      <p:ext uri="{BB962C8B-B14F-4D97-AF65-F5344CB8AC3E}">
        <p14:creationId xmlns:p14="http://schemas.microsoft.com/office/powerpoint/2010/main" val="3245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270892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FF0000"/>
                </a:solidFill>
              </a:rPr>
              <a:t>3.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Major renationalization deals after 2010</a:t>
            </a:r>
            <a:endParaRPr lang="en-US" sz="32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19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340768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dirty="0" smtClean="0"/>
              <a:t>The 2nd Pillar of the pension system  = 100% privately owned, pension cooperatives, with an accumulated wealth  (≈ 10% of GDP)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Mostly government debt instruments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Company shares + cash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smtClean="0"/>
              <a:t>22% of </a:t>
            </a:r>
            <a:r>
              <a:rPr lang="en-US" dirty="0" err="1" smtClean="0"/>
              <a:t>Mol</a:t>
            </a:r>
            <a:r>
              <a:rPr lang="en-US" dirty="0" smtClean="0"/>
              <a:t> from a Russian private company for cash (≈ € 1.9 bn)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smtClean="0"/>
              <a:t>The network of the Hungarian cooperative banks (128 independent financial institutions + a jointly owned „central” bank)</a:t>
            </a:r>
            <a:r>
              <a:rPr lang="hu-HU" dirty="0" smtClean="0"/>
              <a:t>, a </a:t>
            </a:r>
            <a:r>
              <a:rPr lang="hu-HU" dirty="0" err="1" smtClean="0"/>
              <a:t>German-</a:t>
            </a:r>
            <a:r>
              <a:rPr lang="hu-HU" dirty="0" smtClean="0"/>
              <a:t> and an </a:t>
            </a:r>
            <a:r>
              <a:rPr lang="hu-HU" dirty="0" err="1" smtClean="0"/>
              <a:t>American-owned</a:t>
            </a:r>
            <a:r>
              <a:rPr lang="hu-HU" dirty="0" smtClean="0"/>
              <a:t> bank, 15% </a:t>
            </a:r>
            <a:r>
              <a:rPr lang="hu-HU" dirty="0" err="1" smtClean="0"/>
              <a:t>ownership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an </a:t>
            </a:r>
            <a:r>
              <a:rPr lang="hu-HU" dirty="0" err="1" smtClean="0"/>
              <a:t>Austrian</a:t>
            </a:r>
            <a:r>
              <a:rPr lang="hu-HU" dirty="0" smtClean="0"/>
              <a:t> bank.  </a:t>
            </a:r>
            <a:r>
              <a:rPr lang="hu-HU" dirty="0" err="1" smtClean="0">
                <a:solidFill>
                  <a:srgbClr val="FF0000"/>
                </a:solidFill>
              </a:rPr>
              <a:t>Transit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re-nationalization</a:t>
            </a:r>
            <a:r>
              <a:rPr lang="hu-HU" dirty="0" smtClean="0">
                <a:solidFill>
                  <a:srgbClr val="FF0000"/>
                </a:solidFill>
              </a:rPr>
              <a:t>??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smtClean="0"/>
              <a:t>Gas storages, pipe lines and the rights of the Hungarian – Russian gas import contract from E.ON (Germany) (€ 0.9 bn).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A vertically integrated bauxite-alumina business  (MAL) after a serious industrial accident (through liquidation, no payment)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Rába</a:t>
            </a:r>
            <a:r>
              <a:rPr lang="en-US" dirty="0" smtClean="0"/>
              <a:t> </a:t>
            </a:r>
            <a:r>
              <a:rPr lang="en-US" dirty="0" err="1" smtClean="0"/>
              <a:t>Automotiv</a:t>
            </a:r>
            <a:r>
              <a:rPr lang="en-US" dirty="0" smtClean="0"/>
              <a:t> Holding Plc. – through delisting from the Budapest Stock </a:t>
            </a:r>
            <a:r>
              <a:rPr lang="en-US" dirty="0" err="1" smtClean="0"/>
              <a:t>Exch</a:t>
            </a:r>
            <a:r>
              <a:rPr lang="hu-HU" dirty="0" smtClean="0"/>
              <a:t>a</a:t>
            </a:r>
            <a:r>
              <a:rPr lang="en-US" dirty="0" err="1" smtClean="0"/>
              <a:t>nge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Mahart</a:t>
            </a:r>
            <a:r>
              <a:rPr lang="en-US" dirty="0" smtClean="0"/>
              <a:t> </a:t>
            </a:r>
            <a:r>
              <a:rPr lang="en-US" dirty="0" err="1" smtClean="0"/>
              <a:t>Passnave</a:t>
            </a:r>
            <a:r>
              <a:rPr lang="en-US" dirty="0" smtClean="0"/>
              <a:t> – shipping company pro</a:t>
            </a:r>
            <a:r>
              <a:rPr lang="hu-HU" dirty="0" err="1" smtClean="0"/>
              <a:t>vi</a:t>
            </a:r>
            <a:r>
              <a:rPr lang="en-US" dirty="0" smtClean="0"/>
              <a:t>ding services on the Danube only</a:t>
            </a:r>
            <a:r>
              <a:rPr lang="hu-HU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Foreign</a:t>
            </a:r>
            <a:r>
              <a:rPr lang="hu-HU" dirty="0" smtClean="0"/>
              <a:t> Trade Bank 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Autumn</a:t>
            </a:r>
            <a:r>
              <a:rPr lang="hu-HU" dirty="0" smtClean="0"/>
              <a:t> of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Peter MIHALYI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58769" y="1767015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Renationalization and Recentralization in Hungary, 2010 - 2016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41122"/>
            <a:ext cx="5695781" cy="37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8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renationalization deals after 2010 (cont.)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20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84482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Budapest Waterworks  from </a:t>
            </a:r>
            <a:r>
              <a:rPr lang="en-US" i="1" dirty="0" err="1" smtClean="0"/>
              <a:t>Lyonnaise</a:t>
            </a:r>
            <a:r>
              <a:rPr lang="en-US" i="1" dirty="0" smtClean="0"/>
              <a:t> des </a:t>
            </a:r>
            <a:r>
              <a:rPr lang="en-US" i="1" dirty="0" err="1" smtClean="0"/>
              <a:t>Eaux</a:t>
            </a:r>
            <a:r>
              <a:rPr lang="en-US" i="1" dirty="0" smtClean="0"/>
              <a:t> – RWE Aqua GmbH </a:t>
            </a:r>
            <a:r>
              <a:rPr lang="en-US" dirty="0" smtClean="0"/>
              <a:t>consortium</a:t>
            </a:r>
          </a:p>
          <a:p>
            <a:endParaRPr lang="en-US" dirty="0" smtClean="0"/>
          </a:p>
          <a:p>
            <a:r>
              <a:rPr lang="hu-HU" dirty="0" smtClean="0"/>
              <a:t>10</a:t>
            </a:r>
            <a:r>
              <a:rPr lang="en-US" dirty="0" smtClean="0"/>
              <a:t>) Antenna </a:t>
            </a:r>
            <a:r>
              <a:rPr lang="en-US" dirty="0" err="1" smtClean="0"/>
              <a:t>Hungaria</a:t>
            </a:r>
            <a:r>
              <a:rPr lang="en-US" dirty="0" smtClean="0"/>
              <a:t> telecommunication company, the main broadcaster of Earth-based </a:t>
            </a:r>
            <a:r>
              <a:rPr lang="en-US" dirty="0" err="1" smtClean="0"/>
              <a:t>tv</a:t>
            </a:r>
            <a:r>
              <a:rPr lang="en-US" dirty="0" smtClean="0"/>
              <a:t> and radio channels – from </a:t>
            </a:r>
            <a:r>
              <a:rPr lang="en-US" i="1" dirty="0" smtClean="0"/>
              <a:t>TDF</a:t>
            </a:r>
            <a:r>
              <a:rPr lang="en-US" dirty="0" smtClean="0"/>
              <a:t> Price: 180 M €.</a:t>
            </a:r>
          </a:p>
          <a:p>
            <a:endParaRPr lang="en-US" dirty="0" smtClean="0"/>
          </a:p>
          <a:p>
            <a:r>
              <a:rPr lang="hu-HU" dirty="0" smtClean="0"/>
              <a:t>11</a:t>
            </a:r>
            <a:r>
              <a:rPr lang="en-US" dirty="0" smtClean="0"/>
              <a:t>) Termination of PPP contracts (planned only for contracts amounting to 10% of GDP, very few transactions happened)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hu-HU" dirty="0" smtClean="0"/>
              <a:t>2</a:t>
            </a:r>
            <a:r>
              <a:rPr lang="en-US" i="1" dirty="0" smtClean="0"/>
              <a:t>) </a:t>
            </a:r>
            <a:r>
              <a:rPr lang="en-US" i="1" dirty="0" err="1" smtClean="0"/>
              <a:t>Remondis</a:t>
            </a:r>
            <a:r>
              <a:rPr lang="en-US" i="1" dirty="0" smtClean="0"/>
              <a:t> </a:t>
            </a:r>
            <a:r>
              <a:rPr lang="en-US" dirty="0" smtClean="0"/>
              <a:t>waste collecting company, AVE waste collecting company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hu-HU" dirty="0" smtClean="0"/>
              <a:t>3</a:t>
            </a:r>
            <a:r>
              <a:rPr lang="en-US" dirty="0" smtClean="0"/>
              <a:t>) Three provincial meat-processing companies.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hu-HU" dirty="0" smtClean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Giro</a:t>
            </a:r>
            <a:r>
              <a:rPr lang="en-US" dirty="0" smtClean="0"/>
              <a:t>, the national interbank payment settlement proving company, previously owned by the largest banks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Miscellaneous</a:t>
            </a:r>
            <a:endParaRPr lang="en-GB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772816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15"/>
            </a:pPr>
            <a:r>
              <a:rPr lang="hu-HU" sz="2400" dirty="0" smtClean="0"/>
              <a:t> </a:t>
            </a:r>
            <a:r>
              <a:rPr lang="en-US" sz="2400" dirty="0" smtClean="0"/>
              <a:t>Major school textbook publishing company</a:t>
            </a:r>
          </a:p>
          <a:p>
            <a:pPr marL="342900" indent="-342900">
              <a:lnSpc>
                <a:spcPct val="150000"/>
              </a:lnSpc>
              <a:buAutoNum type="arabicParenR" startAt="15"/>
            </a:pPr>
            <a:r>
              <a:rPr lang="hu-HU" sz="2400" dirty="0" smtClean="0"/>
              <a:t> </a:t>
            </a:r>
            <a:r>
              <a:rPr lang="en-US" sz="2400" dirty="0" err="1" smtClean="0"/>
              <a:t>Ferencváros</a:t>
            </a:r>
            <a:r>
              <a:rPr lang="en-US" sz="2400" dirty="0" smtClean="0"/>
              <a:t> football club</a:t>
            </a:r>
          </a:p>
          <a:p>
            <a:pPr marL="342900" indent="-342900">
              <a:lnSpc>
                <a:spcPct val="150000"/>
              </a:lnSpc>
              <a:buAutoNum type="arabicParenR" startAt="15"/>
            </a:pPr>
            <a:r>
              <a:rPr lang="hu-HU" sz="2400" dirty="0" smtClean="0"/>
              <a:t> </a:t>
            </a:r>
            <a:r>
              <a:rPr lang="en-US" sz="2400" dirty="0" smtClean="0"/>
              <a:t>Catering company serving the national railway company on passenger trains</a:t>
            </a:r>
          </a:p>
          <a:p>
            <a:pPr marL="342900" indent="-342900">
              <a:lnSpc>
                <a:spcPct val="150000"/>
              </a:lnSpc>
              <a:buAutoNum type="arabicParenR" startAt="15"/>
            </a:pPr>
            <a:r>
              <a:rPr lang="hu-HU" sz="2400" dirty="0" smtClean="0"/>
              <a:t> </a:t>
            </a:r>
            <a:r>
              <a:rPr lang="en-US" sz="2400" dirty="0" smtClean="0"/>
              <a:t>The network of tobacco retail trade – a reduction of sales points from 42 thousand to </a:t>
            </a:r>
            <a:r>
              <a:rPr lang="hu-HU" sz="2400" dirty="0"/>
              <a:t>6</a:t>
            </a:r>
            <a:r>
              <a:rPr lang="en-US" sz="2400" dirty="0" smtClean="0"/>
              <a:t> thousand.</a:t>
            </a:r>
          </a:p>
          <a:p>
            <a:pPr marL="342900" indent="-342900">
              <a:buAutoNum type="arabicParenR" startAt="1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Publicly announced, but not implemented major renationalization deals</a:t>
            </a:r>
            <a:endParaRPr lang="en-US" sz="32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91683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MÁV national railways company’s privatized freight cargo subsidiary, </a:t>
            </a:r>
          </a:p>
          <a:p>
            <a:pPr marL="342900" indent="-342900">
              <a:buAutoNum type="arabicParenR"/>
            </a:pPr>
            <a:r>
              <a:rPr lang="en-US" sz="2400" dirty="0" err="1" smtClean="0"/>
              <a:t>Dunaferr</a:t>
            </a:r>
            <a:r>
              <a:rPr lang="en-US" sz="2400" dirty="0" smtClean="0"/>
              <a:t> steel complex – owned by Russian investors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Budapest </a:t>
            </a:r>
            <a:r>
              <a:rPr lang="en-US" sz="2400" dirty="0" err="1" smtClean="0"/>
              <a:t>Ferihegy</a:t>
            </a:r>
            <a:r>
              <a:rPr lang="en-US" sz="2400" dirty="0" smtClean="0"/>
              <a:t> Airport – privatized through a concession deal</a:t>
            </a:r>
          </a:p>
          <a:p>
            <a:pPr marL="342900" indent="-342900">
              <a:buAutoNum type="arabicParenR"/>
            </a:pPr>
            <a:r>
              <a:rPr lang="hu-HU" sz="2400" dirty="0" smtClean="0"/>
              <a:t>An </a:t>
            </a:r>
            <a:r>
              <a:rPr lang="hu-HU" sz="2400" dirty="0" err="1" smtClean="0"/>
              <a:t>Austrian</a:t>
            </a:r>
            <a:r>
              <a:rPr lang="hu-HU" sz="2400" dirty="0" smtClean="0"/>
              <a:t> </a:t>
            </a:r>
            <a:r>
              <a:rPr lang="en-US" sz="2400" dirty="0" smtClean="0"/>
              <a:t>commercial </a:t>
            </a:r>
            <a:r>
              <a:rPr lang="en-US" sz="2400" smtClean="0"/>
              <a:t>bank (</a:t>
            </a:r>
            <a:r>
              <a:rPr lang="en-US" sz="2400" i="1" smtClean="0"/>
              <a:t>Raifeissen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Budapest Sewage Works Ltd.  - currently owned by </a:t>
            </a:r>
            <a:r>
              <a:rPr lang="en-US" sz="2400" i="1" dirty="0" smtClean="0"/>
              <a:t>Berliner </a:t>
            </a:r>
            <a:r>
              <a:rPr lang="en-US" sz="2400" i="1" dirty="0" err="1" smtClean="0"/>
              <a:t>Wasser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Betriebe</a:t>
            </a:r>
            <a:r>
              <a:rPr lang="en-US" sz="2400" dirty="0" smtClean="0"/>
              <a:t> (B.W.B.) and </a:t>
            </a:r>
            <a:r>
              <a:rPr lang="en-US" sz="2400" i="1" dirty="0" err="1" smtClean="0"/>
              <a:t>Compagnie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Générale</a:t>
            </a:r>
            <a:r>
              <a:rPr lang="en-US" sz="2400" i="1" dirty="0" smtClean="0"/>
              <a:t> des </a:t>
            </a:r>
            <a:r>
              <a:rPr lang="en-US" sz="2400" i="1" dirty="0" err="1" smtClean="0"/>
              <a:t>Eaux</a:t>
            </a:r>
            <a:r>
              <a:rPr lang="en-US" sz="2400" i="1" dirty="0" smtClean="0"/>
              <a:t> </a:t>
            </a:r>
            <a:r>
              <a:rPr lang="en-US" sz="2400" dirty="0" smtClean="0"/>
              <a:t>(C.G.E.)</a:t>
            </a:r>
          </a:p>
          <a:p>
            <a:pPr marL="342900" indent="-342900">
              <a:buAutoNum type="arabicParenR"/>
            </a:pPr>
            <a:r>
              <a:rPr lang="en-US" sz="2400" dirty="0" err="1" smtClean="0"/>
              <a:t>Omninvest</a:t>
            </a:r>
            <a:r>
              <a:rPr lang="en-US" sz="2400" dirty="0" smtClean="0"/>
              <a:t> – the largest vaccine manufacturer owned by private Hungarian investors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8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Legally speaking, nothing was </a:t>
            </a:r>
            <a:r>
              <a:rPr lang="en-GB" dirty="0" smtClean="0"/>
              <a:t>expropriated</a:t>
            </a:r>
            <a:endParaRPr lang="en-GB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213285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u-HU" sz="3200" dirty="0" smtClean="0"/>
              <a:t> </a:t>
            </a:r>
            <a:r>
              <a:rPr lang="en-US" sz="3200" dirty="0" smtClean="0"/>
              <a:t>Lucrative offers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Predatory behavior, forced sales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Introduction of (new) licenses, cancelling the old ones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Hostile takeovers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Corporate raiding (</a:t>
            </a:r>
            <a:r>
              <a:rPr lang="en-US" sz="3200" i="1" dirty="0" err="1" smtClean="0"/>
              <a:t>reyderstvo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6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renationalization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24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24872"/>
              </p:ext>
            </p:extLst>
          </p:nvPr>
        </p:nvGraphicFramePr>
        <p:xfrm>
          <a:off x="179512" y="1254760"/>
          <a:ext cx="864096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Examples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Purchase</a:t>
                      </a:r>
                      <a:r>
                        <a:rPr lang="en-US" b="1" baseline="0" noProof="0" dirty="0" smtClean="0">
                          <a:solidFill>
                            <a:srgbClr val="FF0000"/>
                          </a:solidFill>
                        </a:rPr>
                        <a:t> of equity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---</a:t>
                      </a:r>
                      <a:r>
                        <a:rPr lang="en-US" baseline="0" noProof="0" dirty="0" smtClean="0"/>
                        <a:t> at going market price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22%</a:t>
                      </a:r>
                      <a:r>
                        <a:rPr lang="en-US" baseline="0" noProof="0" dirty="0" smtClean="0"/>
                        <a:t> of MOL, </a:t>
                      </a:r>
                      <a:r>
                        <a:rPr lang="en-US" baseline="0" noProof="0" dirty="0" err="1" smtClean="0"/>
                        <a:t>Ferencváros</a:t>
                      </a:r>
                      <a:r>
                        <a:rPr lang="en-US" baseline="0" noProof="0" dirty="0" smtClean="0"/>
                        <a:t> Foo</a:t>
                      </a:r>
                      <a:r>
                        <a:rPr lang="hu-HU" baseline="0" noProof="0" dirty="0" smtClean="0"/>
                        <a:t>t</a:t>
                      </a:r>
                      <a:r>
                        <a:rPr lang="en-US" baseline="0" noProof="0" dirty="0" smtClean="0"/>
                        <a:t>ball Club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--- at distressed price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/>
                        <a:t>               --- achieved</a:t>
                      </a:r>
                      <a:r>
                        <a:rPr lang="en-US" baseline="0" noProof="0" dirty="0" smtClean="0"/>
                        <a:t> by price    control and/or new punitive taxation rules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r>
                        <a:rPr lang="en-US" baseline="0" noProof="0" dirty="0" smtClean="0"/>
                        <a:t> utilities, gas storage facilities</a:t>
                      </a:r>
                      <a:r>
                        <a:rPr lang="hu-HU" baseline="0" noProof="0" dirty="0" smtClean="0"/>
                        <a:t>, </a:t>
                      </a:r>
                      <a:r>
                        <a:rPr lang="en-GB" baseline="0" noProof="0" dirty="0" smtClean="0"/>
                        <a:t>Hungarian Foreign Trade Bank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            --- after bankruptcy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 slaughter</a:t>
                      </a:r>
                      <a:r>
                        <a:rPr lang="en-US" baseline="0" noProof="0" dirty="0" smtClean="0"/>
                        <a:t> houses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            --- achieved by fine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Hungarian</a:t>
                      </a:r>
                      <a:r>
                        <a:rPr lang="en-US" baseline="0" noProof="0" dirty="0" smtClean="0"/>
                        <a:t> Aluminum Holding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Voluntary transfer</a:t>
                      </a:r>
                      <a:r>
                        <a:rPr lang="en-US" b="1" baseline="0" noProof="0" dirty="0" smtClean="0">
                          <a:solidFill>
                            <a:srgbClr val="FF0000"/>
                          </a:solidFill>
                        </a:rPr>
                        <a:t> of assets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Mandatory pension </a:t>
                      </a:r>
                      <a:r>
                        <a:rPr lang="en-US" noProof="0" dirty="0" smtClean="0"/>
                        <a:t>funds 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Excluding the incumbents</a:t>
                      </a:r>
                      <a:r>
                        <a:rPr lang="en-US" b="1" baseline="0" noProof="0" dirty="0" smtClean="0">
                          <a:solidFill>
                            <a:srgbClr val="FF0000"/>
                          </a:solidFill>
                        </a:rPr>
                        <a:t> from the market</a:t>
                      </a:r>
                      <a:r>
                        <a:rPr lang="hu-HU" b="1" baseline="0" noProof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GB" b="1" baseline="0" noProof="0" dirty="0" smtClean="0">
                          <a:solidFill>
                            <a:srgbClr val="FF0000"/>
                          </a:solidFill>
                        </a:rPr>
                        <a:t>regulatory taking)</a:t>
                      </a:r>
                      <a:endParaRPr lang="en-GB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Municipal</a:t>
                      </a:r>
                      <a:r>
                        <a:rPr lang="en-US" baseline="0" noProof="0" dirty="0" smtClean="0"/>
                        <a:t> bank cooperatives</a:t>
                      </a:r>
                      <a:r>
                        <a:rPr lang="hu-HU" baseline="0" noProof="0" dirty="0" smtClean="0"/>
                        <a:t>,</a:t>
                      </a:r>
                      <a:r>
                        <a:rPr lang="en-US" noProof="0" dirty="0" smtClean="0"/>
                        <a:t> </a:t>
                      </a:r>
                    </a:p>
                    <a:p>
                      <a:r>
                        <a:rPr lang="en-US" noProof="0" dirty="0" smtClean="0"/>
                        <a:t>Tobacco shops, School book publishing houses, Meal tickets, etc.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noProof="0" dirty="0" err="1" smtClean="0">
                          <a:solidFill>
                            <a:srgbClr val="FF0000"/>
                          </a:solidFill>
                        </a:rPr>
                        <a:t>Reyderstv</a:t>
                      </a:r>
                      <a:r>
                        <a:rPr lang="en-US" b="1" i="1" baseline="0" noProof="0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Water management company</a:t>
                      </a:r>
                      <a:r>
                        <a:rPr lang="en-US" baseline="0" noProof="0" dirty="0" smtClean="0"/>
                        <a:t> of </a:t>
                      </a:r>
                      <a:r>
                        <a:rPr lang="en-US" baseline="0" noProof="0" dirty="0" err="1" smtClean="0"/>
                        <a:t>Pécs</a:t>
                      </a:r>
                      <a:r>
                        <a:rPr lang="en-US" baseline="0" noProof="0" dirty="0" smtClean="0"/>
                        <a:t>, Welt 2000 Ltd. (</a:t>
                      </a:r>
                      <a:r>
                        <a:rPr lang="en-GB" baseline="0" noProof="0" dirty="0" smtClean="0"/>
                        <a:t>software company)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motives of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Orbán government in the renationalization campaign </a:t>
            </a:r>
            <a:endParaRPr lang="en-US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412776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/>
              <a:t>„Changing of the Guard” based on political loyalty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Nomenclatura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nationalization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>
                <a:sym typeface="Wingdings" panose="05000000000000000000" pitchFamily="2" charset="2"/>
              </a:rPr>
              <a:t>Direct control over politically relevant consumers prices (e.g. electricity, gas, water, chimney sweeping, banking fees)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>
                <a:sym typeface="Wingdings" panose="05000000000000000000" pitchFamily="2" charset="2"/>
              </a:rPr>
              <a:t>Creating national capitalism and national champions.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400" dirty="0" smtClean="0">
                <a:sym typeface="Wingdings" panose="05000000000000000000" pitchFamily="2" charset="2"/>
              </a:rPr>
              <a:t>Price control + punitive taxes  profit losses  foreign owners are </a:t>
            </a:r>
            <a:r>
              <a:rPr lang="hu-HU" sz="2400" dirty="0" smtClean="0">
                <a:sym typeface="Wingdings" panose="05000000000000000000" pitchFamily="2" charset="2"/>
              </a:rPr>
              <a:t>„happy” </a:t>
            </a:r>
            <a:r>
              <a:rPr lang="en-US" sz="2400" dirty="0" smtClean="0">
                <a:sym typeface="Wingdings" panose="05000000000000000000" pitchFamily="2" charset="2"/>
              </a:rPr>
              <a:t>to sell the company</a:t>
            </a:r>
            <a:r>
              <a:rPr lang="hu-HU" sz="2400" dirty="0" smtClean="0">
                <a:sym typeface="Wingdings" panose="05000000000000000000" pitchFamily="2" charset="2"/>
              </a:rPr>
              <a:t> and/</a:t>
            </a:r>
            <a:r>
              <a:rPr lang="hu-HU" sz="2400" dirty="0" err="1" smtClean="0">
                <a:sym typeface="Wingdings" panose="05000000000000000000" pitchFamily="2" charset="2"/>
              </a:rPr>
              <a:t>or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quit certain segments of the market (e.g. gas distribution, retail banking).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 smtClean="0">
                <a:sym typeface="Wingdings" panose="05000000000000000000" pitchFamily="2" charset="2"/>
              </a:rPr>
              <a:t>„Sweetheart deals” with US, German, French, Austrian and Russian multinational companies.</a:t>
            </a:r>
          </a:p>
        </p:txBody>
      </p:sp>
    </p:spTree>
    <p:extLst>
      <p:ext uri="{BB962C8B-B14F-4D97-AF65-F5344CB8AC3E}">
        <p14:creationId xmlns:p14="http://schemas.microsoft.com/office/powerpoint/2010/main" val="3610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Counter-facts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23212" y="1196752"/>
            <a:ext cx="77048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Sale of the last 25% of shares of Budapest Airport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2011.</a:t>
            </a:r>
            <a:endParaRPr lang="en-US" sz="2800" dirty="0" smtClean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800" dirty="0" smtClean="0"/>
              <a:t>Renationalization and re-sale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cooperative banking sector, followed by selling it to a large Hungarian-owned mortgage bank.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Casino nationalization and resale of the concession rights to Hungarian private owners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3) Secret „strategic agreements” with 40 foreign multinationals operating in Hungary. </a:t>
            </a:r>
          </a:p>
          <a:p>
            <a:pPr marL="342900" indent="-342900">
              <a:buAutoNum type="arabi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270892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FF0000"/>
                </a:solidFill>
              </a:rPr>
              <a:t>4.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results so far…</a:t>
            </a:r>
            <a:endParaRPr lang="en-GB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28</a:t>
            </a:fld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4546"/>
            <a:ext cx="7056784" cy="54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</a:t>
            </a:r>
            <a:r>
              <a:rPr lang="hu-HU" dirty="0" err="1" smtClean="0"/>
              <a:t>cont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29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5536" y="2564904"/>
            <a:ext cx="805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Notes</a:t>
            </a:r>
            <a:r>
              <a:rPr lang="en-GB" sz="1400" dirty="0"/>
              <a:t>:</a:t>
            </a:r>
            <a:endParaRPr lang="hu-HU" sz="1400" dirty="0"/>
          </a:p>
          <a:p>
            <a:r>
              <a:rPr lang="hu-HU" sz="1400" dirty="0" smtClean="0"/>
              <a:t>* </a:t>
            </a:r>
            <a:r>
              <a:rPr lang="en-GB" sz="1400" dirty="0"/>
              <a:t> </a:t>
            </a:r>
            <a:r>
              <a:rPr lang="hu-HU" sz="1400" dirty="0" smtClean="0"/>
              <a:t>     </a:t>
            </a:r>
            <a:r>
              <a:rPr lang="en-US" sz="1400" dirty="0" smtClean="0"/>
              <a:t>All </a:t>
            </a:r>
            <a:r>
              <a:rPr lang="en-US" sz="1400" dirty="0"/>
              <a:t>known transactions executed by public authorities, including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largest</a:t>
            </a:r>
            <a:r>
              <a:rPr lang="hu-HU" sz="1400" dirty="0" smtClean="0"/>
              <a:t> </a:t>
            </a:r>
            <a:r>
              <a:rPr lang="en-US" sz="1400" dirty="0" smtClean="0"/>
              <a:t>local </a:t>
            </a:r>
            <a:r>
              <a:rPr lang="en-US" sz="1400" dirty="0"/>
              <a:t>governments.</a:t>
            </a:r>
          </a:p>
          <a:p>
            <a:r>
              <a:rPr lang="en-GB" sz="1400" dirty="0" smtClean="0"/>
              <a:t>*</a:t>
            </a:r>
            <a:r>
              <a:rPr lang="hu-HU" sz="1400" dirty="0" smtClean="0"/>
              <a:t>*</a:t>
            </a:r>
            <a:r>
              <a:rPr lang="en-GB" sz="1400" dirty="0" smtClean="0"/>
              <a:t>   </a:t>
            </a:r>
            <a:r>
              <a:rPr lang="hu-HU" sz="1400" dirty="0" smtClean="0"/>
              <a:t>  </a:t>
            </a:r>
            <a:r>
              <a:rPr lang="en-GB" sz="1400" dirty="0" smtClean="0"/>
              <a:t>From </a:t>
            </a:r>
            <a:r>
              <a:rPr lang="en-GB" sz="1400" dirty="0"/>
              <a:t>which 128 are co-operative banks. </a:t>
            </a:r>
            <a:endParaRPr lang="hu-HU" sz="1400" dirty="0"/>
          </a:p>
          <a:p>
            <a:r>
              <a:rPr lang="en-GB" sz="1400" dirty="0" smtClean="0"/>
              <a:t>**</a:t>
            </a:r>
            <a:r>
              <a:rPr lang="hu-HU" sz="1400" dirty="0" smtClean="0"/>
              <a:t>*   </a:t>
            </a:r>
            <a:r>
              <a:rPr lang="en-GB" sz="1400" dirty="0" smtClean="0"/>
              <a:t>Including </a:t>
            </a:r>
            <a:r>
              <a:rPr lang="en-GB" sz="1400" dirty="0"/>
              <a:t>25 thousand houses and/or apartments purchased from defaulted FX borrowers. </a:t>
            </a:r>
            <a:endParaRPr lang="hu-HU" sz="1400" dirty="0"/>
          </a:p>
          <a:p>
            <a:endParaRPr lang="hu-HU" sz="1400" dirty="0" smtClean="0"/>
          </a:p>
          <a:p>
            <a:r>
              <a:rPr lang="en-GB" sz="1400" b="1" dirty="0" smtClean="0"/>
              <a:t>Cut-off date for information</a:t>
            </a:r>
            <a:r>
              <a:rPr lang="en-GB" sz="1400" dirty="0" smtClean="0"/>
              <a:t>: 25 September, 2016</a:t>
            </a:r>
            <a:r>
              <a:rPr lang="hu-HU" sz="1400" dirty="0" smtClean="0"/>
              <a:t>.</a:t>
            </a:r>
            <a:endParaRPr lang="en-GB" sz="1400" dirty="0" smtClean="0"/>
          </a:p>
          <a:p>
            <a:r>
              <a:rPr lang="en-GB" sz="1400" dirty="0"/>
              <a:t> </a:t>
            </a:r>
            <a:endParaRPr lang="hu-HU" sz="1400" dirty="0"/>
          </a:p>
          <a:p>
            <a:r>
              <a:rPr lang="en-GB" sz="1400" b="1" dirty="0"/>
              <a:t>Source:</a:t>
            </a:r>
            <a:r>
              <a:rPr lang="en-GB" sz="1400" dirty="0"/>
              <a:t> Author’s compilation of data from different official sources and daily newspapers. 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1352"/>
              </p:ext>
            </p:extLst>
          </p:nvPr>
        </p:nvGraphicFramePr>
        <p:xfrm>
          <a:off x="3779912" y="3151188"/>
          <a:ext cx="2023988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98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7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412776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800" dirty="0" smtClean="0"/>
              <a:t>Hungary was a pioneer of the post-communist transition process until cca. 2001.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800" dirty="0" smtClean="0"/>
              <a:t>The motivation</a:t>
            </a:r>
            <a:r>
              <a:rPr lang="hu-HU" sz="2800" dirty="0" smtClean="0"/>
              <a:t>s</a:t>
            </a:r>
            <a:r>
              <a:rPr lang="en-US" sz="2800" dirty="0" smtClean="0"/>
              <a:t> </a:t>
            </a:r>
            <a:r>
              <a:rPr lang="hu-HU" sz="2800" dirty="0" smtClean="0"/>
              <a:t>of </a:t>
            </a:r>
            <a:r>
              <a:rPr lang="en-US" sz="2800" dirty="0" smtClean="0"/>
              <a:t>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Orbán government.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800" dirty="0" smtClean="0"/>
              <a:t>The most important nationalization transactions.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800" dirty="0" smtClean="0"/>
              <a:t>The size and the impact of the renationalization campaign.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25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The </a:t>
            </a:r>
            <a:r>
              <a:rPr lang="en-US" dirty="0" smtClean="0"/>
              <a:t>budgetary impact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412776"/>
            <a:ext cx="74888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According to the Maastricht rules, the fiscal balance should be measured on accrual basis (rather than cash basis).  Thus today, the cost of nationalization  doesn’t appear as a negative item, just as it happened during the heydays of privatization, when privatization revenues didn’t matter.  </a:t>
            </a:r>
          </a:p>
          <a:p>
            <a:endParaRPr lang="en-US" sz="2000" dirty="0" smtClean="0"/>
          </a:p>
          <a:p>
            <a:r>
              <a:rPr lang="en-US" sz="2000" dirty="0" smtClean="0"/>
              <a:t>In accounting terms, for the state household there is merely an asset swap: </a:t>
            </a:r>
          </a:p>
          <a:p>
            <a:endParaRPr lang="en-US" dirty="0" smtClean="0"/>
          </a:p>
          <a:p>
            <a:pPr algn="ctr"/>
            <a:r>
              <a:rPr lang="en-US" sz="3200" dirty="0" smtClean="0"/>
              <a:t>Privatization =  equity  (-)  vs. cash (+)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Nationalization = cash (-) vs. equity (+)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macro-balance of privatization and renationalization</a:t>
            </a:r>
            <a:r>
              <a:rPr lang="hu-HU" dirty="0" smtClean="0"/>
              <a:t>, 1990 - 2014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07504" y="22048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HUF bn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144466" cy="41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</a:t>
            </a:r>
            <a:r>
              <a:rPr lang="en-US" dirty="0" smtClean="0"/>
              <a:t>the same, as a % of GDP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9512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%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972"/>
            <a:ext cx="77674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b) </a:t>
            </a:r>
            <a:r>
              <a:rPr lang="en-US" dirty="0" smtClean="0"/>
              <a:t>Regulatory impact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33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3619500" cy="36861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1560" y="1988840"/>
            <a:ext cx="288032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share of government controlled prices for consumers (CPI-based)</a:t>
            </a:r>
            <a:endParaRPr lang="en-US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563888" y="2708920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903468" y="2813396"/>
            <a:ext cx="1133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Hungary</a:t>
            </a:r>
          </a:p>
          <a:p>
            <a:r>
              <a:rPr lang="en-US" sz="1600" dirty="0" smtClean="0"/>
              <a:t>Romania</a:t>
            </a:r>
          </a:p>
          <a:p>
            <a:r>
              <a:rPr lang="en-US" sz="1600" dirty="0" smtClean="0"/>
              <a:t>Bulgaria</a:t>
            </a:r>
          </a:p>
          <a:p>
            <a:r>
              <a:rPr lang="en-US" sz="1600" dirty="0" smtClean="0"/>
              <a:t>EU-average</a:t>
            </a:r>
          </a:p>
          <a:p>
            <a:endParaRPr lang="en-US" sz="1600" dirty="0" smtClean="0"/>
          </a:p>
          <a:p>
            <a:r>
              <a:rPr lang="en-US" sz="1600" dirty="0" smtClean="0"/>
              <a:t>Poland</a:t>
            </a:r>
          </a:p>
          <a:p>
            <a:r>
              <a:rPr lang="en-US" sz="1600" dirty="0" smtClean="0"/>
              <a:t>Slovenia</a:t>
            </a:r>
          </a:p>
          <a:p>
            <a:r>
              <a:rPr lang="en-US" sz="1600" dirty="0" smtClean="0"/>
              <a:t>Czech R.</a:t>
            </a:r>
          </a:p>
          <a:p>
            <a:r>
              <a:rPr lang="en-US" sz="1600" dirty="0" smtClean="0"/>
              <a:t>Slovakia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72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most important dilemma: what kind of system is this? </a:t>
            </a:r>
            <a:endParaRPr lang="en-GB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A reconfiguration of the diverse authoritarian</a:t>
            </a:r>
            <a:r>
              <a:rPr lang="hu-HU" dirty="0" smtClean="0"/>
              <a:t>, </a:t>
            </a:r>
            <a:r>
              <a:rPr lang="hu-HU" dirty="0" err="1" smtClean="0"/>
              <a:t>racist</a:t>
            </a:r>
            <a:r>
              <a:rPr lang="hu-HU" dirty="0" smtClean="0"/>
              <a:t>/</a:t>
            </a:r>
            <a:r>
              <a:rPr lang="en-GB" dirty="0" smtClean="0"/>
              <a:t>fascist governments which ruled Hungary country between 1921 and 1945.  In this paradigm, ideology, religious and cultural power are more important than personal wealth accumulation goals. </a:t>
            </a:r>
            <a:endParaRPr lang="hu-HU" dirty="0" smtClean="0"/>
          </a:p>
          <a:p>
            <a:pPr marL="0" indent="0">
              <a:buNone/>
            </a:pPr>
            <a:endParaRPr lang="hu-HU" sz="2300" dirty="0" smtClean="0"/>
          </a:p>
          <a:p>
            <a:pPr marL="0" indent="0">
              <a:buNone/>
            </a:pPr>
            <a:r>
              <a:rPr lang="hu-HU" sz="1800" dirty="0" err="1" smtClean="0"/>
              <a:t>See</a:t>
            </a:r>
            <a:r>
              <a:rPr lang="hu-HU" sz="1800" dirty="0"/>
              <a:t>: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>
                <a:hlinkClick r:id="rId2"/>
              </a:rPr>
              <a:t>http</a:t>
            </a:r>
            <a:r>
              <a:rPr lang="hu-HU" sz="1800" dirty="0">
                <a:hlinkClick r:id="rId2"/>
              </a:rPr>
              <a:t>://hungarianspectrum.org/2014/11/29/rudolf-ungvary-on-the-fascistoid-mutation-in-todays-hungary-part-i</a:t>
            </a:r>
            <a:r>
              <a:rPr lang="hu-HU" sz="1800" dirty="0" smtClean="0">
                <a:hlinkClick r:id="rId2"/>
              </a:rPr>
              <a:t>/</a:t>
            </a:r>
            <a:r>
              <a:rPr lang="hu-HU" sz="1800" dirty="0" smtClean="0"/>
              <a:t>    and 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>
                <a:hlinkClick r:id="rId3"/>
              </a:rPr>
              <a:t>http://hungarianspectrum.org/2014/11/30/rudolf-ungvary-on-the-fascistoid-mutation-in-todays-hungary-part-ii</a:t>
            </a:r>
            <a:r>
              <a:rPr lang="hu-HU" sz="1800" dirty="0" smtClean="0">
                <a:hlinkClick r:id="rId3"/>
              </a:rPr>
              <a:t>/</a:t>
            </a:r>
            <a:r>
              <a:rPr lang="hu-HU" sz="1800" dirty="0" smtClean="0"/>
              <a:t> </a:t>
            </a: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en-GB" sz="1800" dirty="0" smtClean="0"/>
              <a:t>for an English language summary.</a:t>
            </a:r>
            <a:endParaRPr lang="en-GB" sz="1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34</a:t>
            </a:fld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2793"/>
            <a:ext cx="1980220" cy="29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95536" y="443711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like the </a:t>
            </a:r>
            <a:r>
              <a:rPr lang="hu-HU" dirty="0" smtClean="0"/>
              <a:t>Fidesz </a:t>
            </a:r>
            <a:r>
              <a:rPr lang="en-US" dirty="0" smtClean="0"/>
              <a:t>party</a:t>
            </a:r>
            <a:r>
              <a:rPr lang="en-US" dirty="0"/>
              <a:t>, the state itself was placed under the control of a single </a:t>
            </a:r>
            <a:r>
              <a:rPr lang="en-US" dirty="0" smtClean="0"/>
              <a:t>individual</a:t>
            </a:r>
            <a:r>
              <a:rPr lang="hu-HU" dirty="0" smtClean="0"/>
              <a:t> (Mr. </a:t>
            </a:r>
            <a:r>
              <a:rPr lang="hu-HU" dirty="0" err="1" smtClean="0"/>
              <a:t>Orban</a:t>
            </a:r>
            <a:r>
              <a:rPr lang="hu-HU" dirty="0" smtClean="0"/>
              <a:t>) </a:t>
            </a:r>
            <a:r>
              <a:rPr lang="en-US" dirty="0" smtClean="0"/>
              <a:t>to </a:t>
            </a:r>
            <a:r>
              <a:rPr lang="en-US" dirty="0"/>
              <a:t>enforce submission and </a:t>
            </a:r>
            <a:r>
              <a:rPr lang="en-US" dirty="0" smtClean="0"/>
              <a:t>obedience</a:t>
            </a:r>
            <a:r>
              <a:rPr lang="hu-HU" dirty="0" smtClean="0"/>
              <a:t>.  T</a:t>
            </a:r>
            <a:r>
              <a:rPr lang="en-US" dirty="0" smtClean="0"/>
              <a:t>he </a:t>
            </a:r>
            <a:r>
              <a:rPr lang="en-US" dirty="0"/>
              <a:t>author characterizes the system as the ‘organized over-world’, the </a:t>
            </a:r>
            <a:r>
              <a:rPr lang="en-US" dirty="0" smtClean="0"/>
              <a:t>state </a:t>
            </a:r>
            <a:r>
              <a:rPr lang="en-US" dirty="0"/>
              <a:t>employing mafia </a:t>
            </a:r>
            <a:r>
              <a:rPr lang="en-US" dirty="0" smtClean="0"/>
              <a:t>methods</a:t>
            </a:r>
            <a:r>
              <a:rPr lang="hu-HU" dirty="0" smtClean="0"/>
              <a:t> </a:t>
            </a:r>
            <a:r>
              <a:rPr lang="en-GB" dirty="0" smtClean="0"/>
              <a:t>to enrich a small circle of privileged.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230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35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" y="404664"/>
            <a:ext cx="8201617" cy="5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7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76E-9ECB-4177-9C77-57E2A14CEC56}" type="slidenum">
              <a:rPr lang="hu-HU"/>
              <a:pPr/>
              <a:t>36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79512" y="332656"/>
            <a:ext cx="457199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Contact coordinates: </a:t>
            </a:r>
          </a:p>
          <a:p>
            <a:endParaRPr lang="en-US" dirty="0" smtClean="0"/>
          </a:p>
          <a:p>
            <a:r>
              <a:rPr lang="en-US" dirty="0" smtClean="0"/>
              <a:t>Prof. Dr. Peter MIHÁLYI</a:t>
            </a:r>
          </a:p>
          <a:p>
            <a:endParaRPr lang="hu-HU" dirty="0" smtClean="0"/>
          </a:p>
          <a:p>
            <a:r>
              <a:rPr lang="en-US" dirty="0"/>
              <a:t>Head</a:t>
            </a:r>
          </a:p>
          <a:p>
            <a:r>
              <a:rPr lang="en-US" dirty="0"/>
              <a:t>Department of  </a:t>
            </a:r>
            <a:r>
              <a:rPr lang="en-GB" dirty="0" smtClean="0"/>
              <a:t>Macroeconomics</a:t>
            </a:r>
          </a:p>
          <a:p>
            <a:r>
              <a:rPr lang="hu-HU" dirty="0" smtClean="0"/>
              <a:t>Corvinus </a:t>
            </a:r>
            <a:r>
              <a:rPr lang="hu-HU" dirty="0"/>
              <a:t>University of Budapest</a:t>
            </a:r>
            <a:endParaRPr lang="en-US" dirty="0"/>
          </a:p>
          <a:p>
            <a:endParaRPr lang="hu-HU" dirty="0" smtClean="0"/>
          </a:p>
          <a:p>
            <a:r>
              <a:rPr lang="hu-HU" dirty="0" smtClean="0"/>
              <a:t>and </a:t>
            </a:r>
          </a:p>
          <a:p>
            <a:endParaRPr lang="hu-HU" dirty="0"/>
          </a:p>
          <a:p>
            <a:r>
              <a:rPr lang="en-US" dirty="0" smtClean="0"/>
              <a:t>Visiting Professor</a:t>
            </a:r>
          </a:p>
          <a:p>
            <a:r>
              <a:rPr lang="en-US" dirty="0" smtClean="0"/>
              <a:t>Central European University (Budapest)</a:t>
            </a:r>
          </a:p>
          <a:p>
            <a:r>
              <a:rPr lang="en-US" dirty="0" smtClean="0"/>
              <a:t>Economics Department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peter@mihalyi.com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4139952" y="472514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Editor-in-Chief</a:t>
            </a:r>
            <a:r>
              <a:rPr lang="hu-HU" dirty="0" smtClean="0"/>
              <a:t>  of </a:t>
            </a:r>
            <a:r>
              <a:rPr lang="hu-HU" i="1" dirty="0" smtClean="0"/>
              <a:t>Acta Oeconomica</a:t>
            </a:r>
          </a:p>
          <a:p>
            <a:endParaRPr lang="hu-HU" i="1" dirty="0"/>
          </a:p>
          <a:p>
            <a:r>
              <a:rPr lang="hu-HU" i="1" dirty="0"/>
              <a:t>URL: </a:t>
            </a:r>
            <a:r>
              <a:rPr lang="hu-HU" i="1" dirty="0">
                <a:hlinkClick r:id="rId4"/>
              </a:rPr>
              <a:t>http://</a:t>
            </a:r>
            <a:r>
              <a:rPr lang="hu-HU" i="1" dirty="0" smtClean="0">
                <a:hlinkClick r:id="rId4"/>
              </a:rPr>
              <a:t>akkrt.hu/22/journals/products/economics/acta_oeconomica_eng</a:t>
            </a:r>
            <a:r>
              <a:rPr lang="hu-HU" i="1" dirty="0" smtClean="0"/>
              <a:t> </a:t>
            </a:r>
            <a:endParaRPr lang="hu-H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23" y="1052736"/>
            <a:ext cx="2596133" cy="36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0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270892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FF0000"/>
                </a:solidFill>
              </a:rPr>
              <a:t>1.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International </a:t>
            </a:r>
            <a:r>
              <a:rPr lang="en-US" dirty="0" smtClean="0"/>
              <a:t>globalization index</a:t>
            </a:r>
            <a:r>
              <a:rPr lang="hu-HU" dirty="0" smtClean="0"/>
              <a:t>, 2010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648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3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cumulative size of privatization revenues in some Central and Eastern European countries (as a % of GDP</a:t>
            </a:r>
            <a:r>
              <a:rPr lang="hu-HU" sz="2800" dirty="0" smtClean="0"/>
              <a:t>) </a:t>
            </a:r>
            <a:endParaRPr lang="hu-HU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56659"/>
              </p:ext>
            </p:extLst>
          </p:nvPr>
        </p:nvGraphicFramePr>
        <p:xfrm>
          <a:off x="899592" y="1412776"/>
          <a:ext cx="66247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OECD.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3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stock of foreign direct investments (FDI) in some Central and East European countries on a per capita basis, 2007</a:t>
            </a:r>
            <a:endParaRPr lang="en-US" sz="32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54582"/>
              </p:ext>
            </p:extLst>
          </p:nvPr>
        </p:nvGraphicFramePr>
        <p:xfrm>
          <a:off x="347663" y="1620838"/>
          <a:ext cx="7951787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kumentum" r:id="rId4" imgW="5644346" imgH="2714543" progId="Word.Document.12">
                  <p:embed/>
                </p:oleObj>
              </mc:Choice>
              <mc:Fallback>
                <p:oleObj name="Dokumentum" r:id="rId4" imgW="5644346" imgH="27145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3" y="1620838"/>
                        <a:ext cx="7951787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8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 of liberalization in the energy sector in 2008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40537"/>
              </p:ext>
            </p:extLst>
          </p:nvPr>
        </p:nvGraphicFramePr>
        <p:xfrm>
          <a:off x="-211934" y="2132856"/>
          <a:ext cx="932129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Dokumentum" r:id="rId4" imgW="5908463" imgH="2275251" progId="Word.Document.12">
                  <p:embed/>
                </p:oleObj>
              </mc:Choice>
              <mc:Fallback>
                <p:oleObj name="Dokumentum" r:id="rId4" imgW="5908463" imgH="2275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1934" y="2132856"/>
                        <a:ext cx="9321293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9553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OECD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7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liberalization indices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 on 0-6 scale (2013)</a:t>
            </a: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Mihalyi: Renationalization and recentralization iin Hungary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1EC4-5771-40D6-A308-C7EB663641B5}" type="slidenum">
              <a:rPr lang="hu-HU" smtClean="0"/>
              <a:t>9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83568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OECD</a:t>
            </a:r>
            <a:endParaRPr lang="hu-H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25600"/>
            <a:ext cx="7543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2240</Words>
  <Application>Microsoft Office PowerPoint</Application>
  <PresentationFormat>Diavetítés a képernyőre (4:3 oldalarány)</PresentationFormat>
  <Paragraphs>313</Paragraphs>
  <Slides>36</Slides>
  <Notes>32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8" baseType="lpstr">
      <vt:lpstr>Office-téma</vt:lpstr>
      <vt:lpstr>Dokumentum</vt:lpstr>
      <vt:lpstr>Third Polish – Hungarian Bilateral Conference  „Development pattern of CEE countries after the 2007-2009 crisis on the example of Poland and Hungary”</vt:lpstr>
      <vt:lpstr>Peter MIHALYI</vt:lpstr>
      <vt:lpstr>Overview</vt:lpstr>
      <vt:lpstr>PowerPoint bemutató</vt:lpstr>
      <vt:lpstr>International globalization index, 2010</vt:lpstr>
      <vt:lpstr>The cumulative size of privatization revenues in some Central and Eastern European countries (as a % of GDP) </vt:lpstr>
      <vt:lpstr>The stock of foreign direct investments (FDI) in some Central and East European countries on a per capita basis, 2007</vt:lpstr>
      <vt:lpstr>Degree of liberalization in the energy sector in 2008</vt:lpstr>
      <vt:lpstr>Market liberalization indices  on 0-6 scale (2013)</vt:lpstr>
      <vt:lpstr>PowerPoint bemutató</vt:lpstr>
      <vt:lpstr>„Everybody hates privatization” (EBRD 2006)</vt:lpstr>
      <vt:lpstr>Renationalization: Time and geographic dimensions</vt:lpstr>
      <vt:lpstr>The political story, 1990 - 2015</vt:lpstr>
      <vt:lpstr>The half-secret co-operation of the political left and the political right – starting from 1994 and even more strongly after 1998 in the energy sector</vt:lpstr>
      <vt:lpstr>Overall policy environment in 2010 - 2016</vt:lpstr>
      <vt:lpstr> Who is the buyer?</vt:lpstr>
      <vt:lpstr>Free commercial/business activities limited by the declaration of state monopoly</vt:lpstr>
      <vt:lpstr>PowerPoint bemutató</vt:lpstr>
      <vt:lpstr>Major renationalization deals after 2010</vt:lpstr>
      <vt:lpstr>Major renationalization deals after 2010 (cont.)</vt:lpstr>
      <vt:lpstr>Miscellaneous</vt:lpstr>
      <vt:lpstr>Publicly announced, but not implemented major renationalization deals</vt:lpstr>
      <vt:lpstr>Legally speaking, nothing was expropriated</vt:lpstr>
      <vt:lpstr>Forms of renationalization</vt:lpstr>
      <vt:lpstr>The motives of the 2nd and 3rd Orbán government in the renationalization campaign </vt:lpstr>
      <vt:lpstr>Counter-facts</vt:lpstr>
      <vt:lpstr>PowerPoint bemutató</vt:lpstr>
      <vt:lpstr>The results so far…</vt:lpstr>
      <vt:lpstr>… cont.</vt:lpstr>
      <vt:lpstr>a) The budgetary impact</vt:lpstr>
      <vt:lpstr>The macro-balance of privatization and renationalization, 1990 - 2014</vt:lpstr>
      <vt:lpstr>… the same, as a % of GDP</vt:lpstr>
      <vt:lpstr>b) Regulatory impact</vt:lpstr>
      <vt:lpstr>The most important dilemma: what kind of system is this?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EACES Conference, Budapest 2014   Peter MIHALYI   Post-communist renationalization – the case of Hungary, 2010 – 2014</dc:title>
  <dc:creator>Mihályi Péter</dc:creator>
  <cp:lastModifiedBy>Europe</cp:lastModifiedBy>
  <cp:revision>95</cp:revision>
  <cp:lastPrinted>2016-09-24T19:11:16Z</cp:lastPrinted>
  <dcterms:created xsi:type="dcterms:W3CDTF">2014-06-24T07:53:51Z</dcterms:created>
  <dcterms:modified xsi:type="dcterms:W3CDTF">2016-09-25T15:21:22Z</dcterms:modified>
</cp:coreProperties>
</file>